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73" r:id="rId1"/>
  </p:sldMasterIdLst>
  <p:handoutMasterIdLst>
    <p:handoutMasterId r:id="rId54"/>
  </p:handoutMasterIdLst>
  <p:sldIdLst>
    <p:sldId id="289" r:id="rId2"/>
    <p:sldId id="258" r:id="rId3"/>
    <p:sldId id="282" r:id="rId4"/>
    <p:sldId id="260" r:id="rId5"/>
    <p:sldId id="261" r:id="rId6"/>
    <p:sldId id="351" r:id="rId7"/>
    <p:sldId id="352" r:id="rId8"/>
    <p:sldId id="353" r:id="rId9"/>
    <p:sldId id="354" r:id="rId10"/>
    <p:sldId id="355" r:id="rId11"/>
    <p:sldId id="356" r:id="rId12"/>
    <p:sldId id="357" r:id="rId13"/>
    <p:sldId id="358" r:id="rId14"/>
    <p:sldId id="359" r:id="rId15"/>
    <p:sldId id="360" r:id="rId16"/>
    <p:sldId id="361" r:id="rId17"/>
    <p:sldId id="362" r:id="rId18"/>
    <p:sldId id="363" r:id="rId19"/>
    <p:sldId id="364" r:id="rId20"/>
    <p:sldId id="365" r:id="rId21"/>
    <p:sldId id="366" r:id="rId22"/>
    <p:sldId id="367" r:id="rId23"/>
    <p:sldId id="368" r:id="rId24"/>
    <p:sldId id="369" r:id="rId25"/>
    <p:sldId id="370" r:id="rId26"/>
    <p:sldId id="371" r:id="rId27"/>
    <p:sldId id="372" r:id="rId28"/>
    <p:sldId id="373" r:id="rId29"/>
    <p:sldId id="374" r:id="rId30"/>
    <p:sldId id="375" r:id="rId31"/>
    <p:sldId id="376" r:id="rId32"/>
    <p:sldId id="377" r:id="rId33"/>
    <p:sldId id="378" r:id="rId34"/>
    <p:sldId id="379" r:id="rId35"/>
    <p:sldId id="380" r:id="rId36"/>
    <p:sldId id="381" r:id="rId37"/>
    <p:sldId id="382" r:id="rId38"/>
    <p:sldId id="383" r:id="rId39"/>
    <p:sldId id="384" r:id="rId40"/>
    <p:sldId id="385" r:id="rId41"/>
    <p:sldId id="386" r:id="rId42"/>
    <p:sldId id="387" r:id="rId43"/>
    <p:sldId id="388" r:id="rId44"/>
    <p:sldId id="389" r:id="rId45"/>
    <p:sldId id="390" r:id="rId46"/>
    <p:sldId id="391" r:id="rId47"/>
    <p:sldId id="392" r:id="rId48"/>
    <p:sldId id="394" r:id="rId49"/>
    <p:sldId id="395" r:id="rId50"/>
    <p:sldId id="396" r:id="rId51"/>
    <p:sldId id="397" r:id="rId52"/>
    <p:sldId id="398" r:id="rId53"/>
  </p:sldIdLst>
  <p:sldSz cx="9144000" cy="6858000" type="screen4x3"/>
  <p:notesSz cx="7102475" cy="10234613"/>
  <p:embeddedFontLst>
    <p:embeddedFont>
      <p:font typeface="나눔손글씨 펜" panose="020B0600000101010101" charset="-127"/>
      <p:regular r:id="rId55"/>
    </p:embeddedFont>
    <p:embeddedFont>
      <p:font typeface="Cambria Math" panose="02040503050406030204" pitchFamily="18" charset="0"/>
      <p:regular r:id="rId56"/>
    </p:embeddedFont>
    <p:embeddedFont>
      <p:font typeface="HY견고딕" panose="02030600000101010101" pitchFamily="18" charset="-127"/>
      <p:regular r:id="rId57"/>
    </p:embeddedFont>
    <p:embeddedFont>
      <p:font typeface="맑은 고딕" panose="020B0503020000020004" pitchFamily="50" charset="-127"/>
      <p:regular r:id="rId58"/>
      <p:bold r:id="rId5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66" userDrawn="1">
          <p15:clr>
            <a:srgbClr val="A4A3A4"/>
          </p15:clr>
        </p15:guide>
        <p15:guide id="2" pos="2254" userDrawn="1">
          <p15:clr>
            <a:srgbClr val="A4A3A4"/>
          </p15:clr>
        </p15:guide>
        <p15:guide id="3" orient="horz" pos="3224" userDrawn="1">
          <p15:clr>
            <a:srgbClr val="A4A3A4"/>
          </p15:clr>
        </p15:guide>
        <p15:guide id="4" pos="2238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C1C1"/>
    <a:srgbClr val="BC0606"/>
    <a:srgbClr val="FB5357"/>
    <a:srgbClr val="ED193A"/>
    <a:srgbClr val="FC888B"/>
    <a:srgbClr val="F90F15"/>
    <a:srgbClr val="FFE6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EA17A97-0410-49FB-B7AF-EBF7B32CABF8}" v="1" dt="2023-09-04T08:35:43.15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38" autoAdjust="0"/>
    <p:restoredTop sz="94660"/>
  </p:normalViewPr>
  <p:slideViewPr>
    <p:cSldViewPr>
      <p:cViewPr varScale="1">
        <p:scale>
          <a:sx n="96" d="100"/>
          <a:sy n="96" d="100"/>
        </p:scale>
        <p:origin x="1532" y="6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-3870" y="-102"/>
      </p:cViewPr>
      <p:guideLst>
        <p:guide orient="horz" pos="2966"/>
        <p:guide pos="2254"/>
        <p:guide orient="horz" pos="3224"/>
        <p:guide pos="223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1.fntdata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4.fntdata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2.fntdata"/><Relationship Id="rId64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5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handoutMaster" Target="handoutMasters/handoutMaster1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3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65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이준용" userId="b91c6c07-188f-4757-9924-c4a4872845a3" providerId="ADAL" clId="{FEA17A97-0410-49FB-B7AF-EBF7B32CABF8}"/>
    <pc:docChg chg="modHandout">
      <pc:chgData name="이준용" userId="b91c6c07-188f-4757-9924-c4a4872845a3" providerId="ADAL" clId="{FEA17A97-0410-49FB-B7AF-EBF7B32CABF8}" dt="2023-09-04T08:35:43.159" v="0"/>
      <pc:docMkLst>
        <pc:docMk/>
      </pc:docMkLst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077739" cy="511731"/>
          </a:xfrm>
          <a:prstGeom prst="rect">
            <a:avLst/>
          </a:prstGeom>
        </p:spPr>
        <p:txBody>
          <a:bodyPr vert="horz" lIns="94668" tIns="47334" rIns="94668" bIns="47334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4023093" y="0"/>
            <a:ext cx="3077739" cy="511731"/>
          </a:xfrm>
          <a:prstGeom prst="rect">
            <a:avLst/>
          </a:prstGeom>
        </p:spPr>
        <p:txBody>
          <a:bodyPr vert="horz" lIns="94668" tIns="47334" rIns="94668" bIns="47334" rtlCol="0"/>
          <a:lstStyle>
            <a:lvl1pPr algn="r">
              <a:defRPr sz="1200"/>
            </a:lvl1pPr>
          </a:lstStyle>
          <a:p>
            <a:fld id="{5C9BBE25-1181-4C43-B3E8-9A672AB42AD3}" type="datetimeFigureOut">
              <a:rPr lang="ko-KR" altLang="en-US" smtClean="0"/>
              <a:t>2023-09-04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1" y="9721106"/>
            <a:ext cx="3077739" cy="511731"/>
          </a:xfrm>
          <a:prstGeom prst="rect">
            <a:avLst/>
          </a:prstGeom>
        </p:spPr>
        <p:txBody>
          <a:bodyPr vert="horz" lIns="94668" tIns="47334" rIns="94668" bIns="47334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4023093" y="9721106"/>
            <a:ext cx="3077739" cy="511731"/>
          </a:xfrm>
          <a:prstGeom prst="rect">
            <a:avLst/>
          </a:prstGeom>
        </p:spPr>
        <p:txBody>
          <a:bodyPr vert="horz" lIns="94668" tIns="47334" rIns="94668" bIns="47334" rtlCol="0" anchor="b"/>
          <a:lstStyle>
            <a:lvl1pPr algn="r">
              <a:defRPr sz="1200"/>
            </a:lvl1pPr>
          </a:lstStyle>
          <a:p>
            <a:fld id="{22D4FE1A-607B-4D11-88C0-1D39C9D151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548855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5514734"/>
            <a:ext cx="9143999" cy="1374082"/>
          </a:xfrm>
          <a:prstGeom prst="rect">
            <a:avLst/>
          </a:prstGeom>
        </p:spPr>
      </p:pic>
      <p:pic>
        <p:nvPicPr>
          <p:cNvPr id="11" name="Picture 4" descr="C:\Users\김현용\Desktop\제호.jp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332656"/>
            <a:ext cx="1905001" cy="31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 userDrawn="1"/>
        </p:nvSpPr>
        <p:spPr>
          <a:xfrm>
            <a:off x="3275856" y="5013176"/>
            <a:ext cx="822970" cy="2602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제목 13"/>
          <p:cNvSpPr>
            <a:spLocks noGrp="1"/>
          </p:cNvSpPr>
          <p:nvPr>
            <p:ph type="title"/>
          </p:nvPr>
        </p:nvSpPr>
        <p:spPr>
          <a:xfrm>
            <a:off x="282995" y="5683560"/>
            <a:ext cx="8229600" cy="1008112"/>
          </a:xfrm>
        </p:spPr>
        <p:txBody>
          <a:bodyPr/>
          <a:lstStyle>
            <a:lvl1pPr algn="l">
              <a:defRPr sz="3200" b="1">
                <a:solidFill>
                  <a:schemeClr val="bg1"/>
                </a:solidFill>
                <a:latin typeface="아리따M" pitchFamily="18" charset="-127"/>
                <a:ea typeface="아리따M" pitchFamily="18" charset="-127"/>
              </a:defRPr>
            </a:lvl1pPr>
          </a:lstStyle>
          <a:p>
            <a:r>
              <a:rPr lang="en-US" altLang="ko-KR" dirty="0"/>
              <a:t>Click to edit Master title style</a:t>
            </a:r>
            <a:endParaRPr lang="ko-KR" altLang="en-US" dirty="0"/>
          </a:p>
        </p:txBody>
      </p:sp>
      <p:pic>
        <p:nvPicPr>
          <p:cNvPr id="19" name="그림 18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499991" y="658786"/>
            <a:ext cx="4644007" cy="3274270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79512" y="3904176"/>
            <a:ext cx="5353200" cy="1422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5180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3"/>
          <p:cNvSpPr>
            <a:spLocks noGrp="1"/>
          </p:cNvSpPr>
          <p:nvPr>
            <p:ph type="title"/>
          </p:nvPr>
        </p:nvSpPr>
        <p:spPr>
          <a:xfrm>
            <a:off x="1199976" y="2348880"/>
            <a:ext cx="5100216" cy="1031628"/>
          </a:xfrm>
        </p:spPr>
        <p:txBody>
          <a:bodyPr/>
          <a:lstStyle>
            <a:lvl1pPr algn="l">
              <a:defRPr sz="4400" b="0">
                <a:solidFill>
                  <a:schemeClr val="accent5">
                    <a:lumMod val="50000"/>
                  </a:schemeClr>
                </a:solidFill>
                <a:latin typeface="나눔손글씨 펜" pitchFamily="66" charset="-127"/>
                <a:ea typeface="나눔손글씨 펜" pitchFamily="66" charset="-127"/>
              </a:defRPr>
            </a:lvl1pPr>
          </a:lstStyle>
          <a:p>
            <a:r>
              <a:rPr lang="en-US" altLang="ko-KR" dirty="0"/>
              <a:t>Click to edit Master title style</a:t>
            </a:r>
            <a:endParaRPr lang="ko-KR" altLang="en-US" dirty="0"/>
          </a:p>
        </p:txBody>
      </p:sp>
      <p:pic>
        <p:nvPicPr>
          <p:cNvPr id="11" name="Picture 4" descr="C:\Users\김현용\Desktop\제호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650" y="6237312"/>
            <a:ext cx="1905001" cy="31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/>
          <p:cNvSpPr/>
          <p:nvPr userDrawn="1"/>
        </p:nvSpPr>
        <p:spPr>
          <a:xfrm>
            <a:off x="6410941" y="3284984"/>
            <a:ext cx="465315" cy="496808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 userDrawn="1"/>
        </p:nvSpPr>
        <p:spPr>
          <a:xfrm>
            <a:off x="7219875" y="1939423"/>
            <a:ext cx="303684" cy="303023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 userDrawn="1"/>
        </p:nvSpPr>
        <p:spPr>
          <a:xfrm>
            <a:off x="912341" y="2203146"/>
            <a:ext cx="5747891" cy="1328780"/>
          </a:xfrm>
          <a:prstGeom prst="rect">
            <a:avLst/>
          </a:prstGeom>
          <a:noFill/>
          <a:ln w="1270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 userDrawn="1"/>
        </p:nvSpPr>
        <p:spPr>
          <a:xfrm>
            <a:off x="6848475" y="1609725"/>
            <a:ext cx="511902" cy="468119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778446" y="3741157"/>
            <a:ext cx="2352675" cy="2495550"/>
          </a:xfrm>
          <a:prstGeom prst="rect">
            <a:avLst/>
          </a:prstGeom>
        </p:spPr>
      </p:pic>
      <p:grpSp>
        <p:nvGrpSpPr>
          <p:cNvPr id="5" name="그룹 4"/>
          <p:cNvGrpSpPr/>
          <p:nvPr userDrawn="1"/>
        </p:nvGrpSpPr>
        <p:grpSpPr>
          <a:xfrm>
            <a:off x="912341" y="1555328"/>
            <a:ext cx="5605775" cy="505520"/>
            <a:chOff x="912341" y="1447760"/>
            <a:chExt cx="5605775" cy="505520"/>
          </a:xfrm>
        </p:grpSpPr>
        <p:pic>
          <p:nvPicPr>
            <p:cNvPr id="22" name="그림 21"/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5790645" y="1494515"/>
              <a:ext cx="727471" cy="210123"/>
            </a:xfrm>
            <a:prstGeom prst="rect">
              <a:avLst/>
            </a:prstGeom>
          </p:spPr>
        </p:pic>
        <p:grpSp>
          <p:nvGrpSpPr>
            <p:cNvPr id="4" name="그룹 3"/>
            <p:cNvGrpSpPr/>
            <p:nvPr userDrawn="1"/>
          </p:nvGrpSpPr>
          <p:grpSpPr>
            <a:xfrm>
              <a:off x="912341" y="1447760"/>
              <a:ext cx="4837319" cy="505520"/>
              <a:chOff x="881812" y="1320078"/>
              <a:chExt cx="4837319" cy="505520"/>
            </a:xfrm>
          </p:grpSpPr>
          <p:pic>
            <p:nvPicPr>
              <p:cNvPr id="21" name="그림 20"/>
              <p:cNvPicPr>
                <a:picLocks noChangeAspect="1"/>
              </p:cNvPicPr>
              <p:nvPr userDrawn="1"/>
            </p:nvPicPr>
            <p:blipFill rotWithShape="1">
              <a:blip r:embed="rId5"/>
              <a:srcRect t="1" r="34381" b="45624"/>
              <a:stretch/>
            </p:blipFill>
            <p:spPr>
              <a:xfrm>
                <a:off x="881812" y="1321544"/>
                <a:ext cx="2281051" cy="504054"/>
              </a:xfrm>
              <a:prstGeom prst="rect">
                <a:avLst/>
              </a:prstGeom>
            </p:spPr>
          </p:pic>
          <p:pic>
            <p:nvPicPr>
              <p:cNvPr id="23" name="그림 22"/>
              <p:cNvPicPr>
                <a:picLocks noChangeAspect="1"/>
              </p:cNvPicPr>
              <p:nvPr userDrawn="1"/>
            </p:nvPicPr>
            <p:blipFill rotWithShape="1">
              <a:blip r:embed="rId5"/>
              <a:srcRect l="27643" t="51160"/>
              <a:stretch/>
            </p:blipFill>
            <p:spPr>
              <a:xfrm>
                <a:off x="3203848" y="1320078"/>
                <a:ext cx="2515283" cy="452738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9548959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9"/>
          <p:cNvSpPr txBox="1"/>
          <p:nvPr userDrawn="1"/>
        </p:nvSpPr>
        <p:spPr>
          <a:xfrm>
            <a:off x="755576" y="620688"/>
            <a:ext cx="734481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8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  <a:cs typeface="Tahoma" pitchFamily="34" charset="0"/>
              </a:rPr>
              <a:t>각 절에서 다루는 내용</a:t>
            </a:r>
            <a:endParaRPr kumimoji="0" lang="ko-KR" altLang="en-US" sz="28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effectLst/>
              <a:latin typeface="HY견고딕" panose="02030600000101010101" pitchFamily="18" charset="-127"/>
              <a:ea typeface="HY견고딕" panose="02030600000101010101" pitchFamily="18" charset="-127"/>
              <a:cs typeface="Tahoma" pitchFamily="34" charset="0"/>
            </a:endParaRPr>
          </a:p>
        </p:txBody>
      </p:sp>
      <p:sp>
        <p:nvSpPr>
          <p:cNvPr id="11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 hasCustomPrompt="1"/>
          </p:nvPr>
        </p:nvSpPr>
        <p:spPr>
          <a:xfrm>
            <a:off x="755576" y="1412776"/>
            <a:ext cx="7776864" cy="4680520"/>
          </a:xfrm>
        </p:spPr>
        <p:txBody>
          <a:bodyPr/>
          <a:lstStyle>
            <a:lvl1pPr marL="457200" indent="-457200">
              <a:buFont typeface="+mj-lt"/>
              <a:buAutoNum type="arabicPeriod"/>
              <a:defRPr sz="2000"/>
            </a:lvl1pPr>
            <a:lvl2pPr marL="542925" indent="-276225">
              <a:buClr>
                <a:schemeClr val="accent3">
                  <a:lumMod val="75000"/>
                </a:schemeClr>
              </a:buClr>
              <a:buFont typeface="나눔손글씨 펜" pitchFamily="66" charset="-127"/>
              <a:buChar char="→"/>
              <a:defRPr sz="1800">
                <a:latin typeface="나눔손글씨 펜" pitchFamily="66" charset="-127"/>
                <a:ea typeface="나눔손글씨 펜" pitchFamily="66" charset="-127"/>
              </a:defRPr>
            </a:lvl2pPr>
          </a:lstStyle>
          <a:p>
            <a:pPr lvl="0"/>
            <a:r>
              <a:rPr lang="ko-KR" altLang="en-US" dirty="0"/>
              <a:t>마스터 텍스트 스타일을 편집합니다</a:t>
            </a:r>
            <a:r>
              <a:rPr lang="en-US" altLang="ko-KR" dirty="0"/>
              <a:t>.</a:t>
            </a:r>
            <a:endParaRPr lang="ko-KR" altLang="en-US" dirty="0"/>
          </a:p>
          <a:p>
            <a:pPr lvl="1"/>
            <a:r>
              <a:rPr lang="ko-KR" altLang="en-US" dirty="0"/>
              <a:t> 둘째 수준</a:t>
            </a:r>
          </a:p>
        </p:txBody>
      </p:sp>
    </p:spTree>
    <p:extLst>
      <p:ext uri="{BB962C8B-B14F-4D97-AF65-F5344CB8AC3E}">
        <p14:creationId xmlns:p14="http://schemas.microsoft.com/office/powerpoint/2010/main" val="1404269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섹션 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7560840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2124744" y="764704"/>
            <a:ext cx="2339752" cy="0"/>
          </a:xfrm>
          <a:prstGeom prst="line">
            <a:avLst/>
          </a:prstGeom>
          <a:ln w="76200">
            <a:solidFill>
              <a:schemeClr val="accent5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4464496" y="764704"/>
            <a:ext cx="2339752" cy="0"/>
          </a:xfrm>
          <a:prstGeom prst="line">
            <a:avLst/>
          </a:prstGeom>
          <a:ln w="76200">
            <a:solidFill>
              <a:schemeClr val="accent5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>
            <a:off x="6804248" y="764704"/>
            <a:ext cx="2339752" cy="0"/>
          </a:xfrm>
          <a:prstGeom prst="line">
            <a:avLst/>
          </a:prstGeom>
          <a:ln w="76200">
            <a:solidFill>
              <a:schemeClr val="accent5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 userDrawn="1"/>
        </p:nvCxnSpPr>
        <p:spPr>
          <a:xfrm>
            <a:off x="0" y="764704"/>
            <a:ext cx="2339752" cy="0"/>
          </a:xfrm>
          <a:prstGeom prst="line">
            <a:avLst/>
          </a:prstGeom>
          <a:ln w="7620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내용 개체 틀 2"/>
          <p:cNvSpPr>
            <a:spLocks noGrp="1"/>
          </p:cNvSpPr>
          <p:nvPr>
            <p:ph idx="10"/>
          </p:nvPr>
        </p:nvSpPr>
        <p:spPr>
          <a:xfrm>
            <a:off x="179512" y="908720"/>
            <a:ext cx="8784976" cy="5688632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3">
                  <a:lumMod val="75000"/>
                </a:schemeClr>
              </a:buClr>
              <a:buFont typeface="Wingdings" pitchFamily="2" charset="2"/>
              <a:buChar char="n"/>
              <a:defRPr sz="2000" b="0">
                <a:latin typeface="+mn-ea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600"/>
            </a:lvl3pPr>
            <a:lvl4pPr marL="809625" indent="-180975">
              <a:spcAft>
                <a:spcPts val="300"/>
              </a:spcAft>
              <a:buSzPct val="96000"/>
              <a:defRPr sz="1400"/>
            </a:lvl4pPr>
            <a:lvl5pPr marL="990600" indent="-180975">
              <a:defRPr sz="14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2847372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섹션 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7560840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0" name="내용 개체 틀 2"/>
          <p:cNvSpPr>
            <a:spLocks noGrp="1"/>
          </p:cNvSpPr>
          <p:nvPr>
            <p:ph idx="10"/>
          </p:nvPr>
        </p:nvSpPr>
        <p:spPr>
          <a:xfrm>
            <a:off x="179512" y="908720"/>
            <a:ext cx="792088" cy="5688632"/>
          </a:xfr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Clr>
                <a:schemeClr val="accent3">
                  <a:lumMod val="75000"/>
                </a:schemeClr>
              </a:buClr>
              <a:buFont typeface="Wingdings" pitchFamily="2" charset="2"/>
              <a:buNone/>
              <a:defRPr sz="1800" b="1">
                <a:solidFill>
                  <a:schemeClr val="accent3">
                    <a:lumMod val="75000"/>
                  </a:schemeClr>
                </a:solidFill>
                <a:latin typeface="나눔손글씨 펜" pitchFamily="66" charset="-127"/>
                <a:ea typeface="나눔손글씨 펜" pitchFamily="66" charset="-127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600"/>
            </a:lvl3pPr>
            <a:lvl4pPr marL="809625" indent="-180975">
              <a:spcAft>
                <a:spcPts val="300"/>
              </a:spcAft>
              <a:buSzPct val="96000"/>
              <a:defRPr sz="1400"/>
            </a:lvl4pPr>
            <a:lvl5pPr marL="990600" indent="-180975">
              <a:defRPr sz="14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8" name="내용 개체 틀 2"/>
          <p:cNvSpPr>
            <a:spLocks noGrp="1"/>
          </p:cNvSpPr>
          <p:nvPr>
            <p:ph idx="11"/>
          </p:nvPr>
        </p:nvSpPr>
        <p:spPr>
          <a:xfrm>
            <a:off x="827584" y="908720"/>
            <a:ext cx="7992888" cy="5688632"/>
          </a:xfr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Clr>
                <a:schemeClr val="accent3">
                  <a:lumMod val="75000"/>
                </a:schemeClr>
              </a:buClr>
              <a:buFont typeface="Wingdings" pitchFamily="2" charset="2"/>
              <a:buNone/>
              <a:defRPr sz="1600" b="0">
                <a:latin typeface="+mj-ea"/>
                <a:ea typeface="+mj-ea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600"/>
            </a:lvl3pPr>
            <a:lvl4pPr marL="809625" indent="-180975">
              <a:spcAft>
                <a:spcPts val="300"/>
              </a:spcAft>
              <a:buSzPct val="96000"/>
              <a:defRPr sz="1400"/>
            </a:lvl4pPr>
            <a:lvl5pPr marL="990600" indent="-180975">
              <a:defRPr sz="14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cxnSp>
        <p:nvCxnSpPr>
          <p:cNvPr id="18" name="직선 연결선 17"/>
          <p:cNvCxnSpPr/>
          <p:nvPr userDrawn="1"/>
        </p:nvCxnSpPr>
        <p:spPr>
          <a:xfrm>
            <a:off x="2124744" y="764704"/>
            <a:ext cx="2339752" cy="0"/>
          </a:xfrm>
          <a:prstGeom prst="line">
            <a:avLst/>
          </a:prstGeom>
          <a:ln w="76200">
            <a:solidFill>
              <a:schemeClr val="accent5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 userDrawn="1"/>
        </p:nvCxnSpPr>
        <p:spPr>
          <a:xfrm>
            <a:off x="4464496" y="764704"/>
            <a:ext cx="2339752" cy="0"/>
          </a:xfrm>
          <a:prstGeom prst="line">
            <a:avLst/>
          </a:prstGeom>
          <a:ln w="76200">
            <a:solidFill>
              <a:schemeClr val="accent5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 userDrawn="1"/>
        </p:nvCxnSpPr>
        <p:spPr>
          <a:xfrm>
            <a:off x="6804248" y="764704"/>
            <a:ext cx="2339752" cy="0"/>
          </a:xfrm>
          <a:prstGeom prst="line">
            <a:avLst/>
          </a:prstGeom>
          <a:ln w="76200">
            <a:solidFill>
              <a:schemeClr val="accent5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 userDrawn="1"/>
        </p:nvCxnSpPr>
        <p:spPr>
          <a:xfrm>
            <a:off x="0" y="764704"/>
            <a:ext cx="2339752" cy="0"/>
          </a:xfrm>
          <a:prstGeom prst="line">
            <a:avLst/>
          </a:prstGeom>
          <a:ln w="7620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23884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251520" y="274638"/>
            <a:ext cx="8712968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251520" y="1600200"/>
            <a:ext cx="8712968" cy="4853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534869"/>
            <a:ext cx="2133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fld id="{3C4A7B72-6AE8-49C2-8F32-E8A725FD610D}" type="datetimeFigureOut">
              <a:rPr lang="ko-KR" altLang="en-US" smtClean="0"/>
              <a:pPr>
                <a:defRPr/>
              </a:pPr>
              <a:t>2023-09-04</a:t>
            </a:fld>
            <a:endParaRPr lang="ko-KR" altLang="en-US" dirty="0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525344"/>
            <a:ext cx="2895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515819"/>
            <a:ext cx="2133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67443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83" r:id="rId2"/>
    <p:sldLayoutId id="2147483677" r:id="rId3"/>
    <p:sldLayoutId id="2147483679" r:id="rId4"/>
    <p:sldLayoutId id="2147483682" r:id="rId5"/>
  </p:sldLayoutIdLst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Blip>
          <a:blip r:embed="rId7"/>
        </a:buBlip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8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7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1520" y="5709740"/>
            <a:ext cx="8229600" cy="1031628"/>
          </a:xfrm>
        </p:spPr>
        <p:txBody>
          <a:bodyPr/>
          <a:lstStyle/>
          <a:p>
            <a:r>
              <a:rPr lang="en-US" altLang="ko-KR" dirty="0"/>
              <a:t>3</a:t>
            </a:r>
            <a:r>
              <a:rPr lang="ko-KR" altLang="en-US" dirty="0"/>
              <a:t>장</a:t>
            </a:r>
            <a:r>
              <a:rPr lang="en-US" altLang="ko-KR" dirty="0"/>
              <a:t>. </a:t>
            </a:r>
            <a:r>
              <a:rPr lang="ko-KR" altLang="en-US" dirty="0"/>
              <a:t>다층 </a:t>
            </a:r>
            <a:r>
              <a:rPr lang="ko-KR" altLang="en-US" dirty="0" err="1"/>
              <a:t>퍼셉트론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494418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3.2.2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동작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/>
            <p:txBody>
              <a:bodyPr/>
              <a:lstStyle/>
              <a:p>
                <a:r>
                  <a:rPr lang="ko-KR" altLang="en-US" dirty="0" err="1"/>
                  <a:t>퍼셉트론의</a:t>
                </a:r>
                <a:r>
                  <a:rPr lang="ko-KR" altLang="en-US" dirty="0"/>
                  <a:t> 동작</a:t>
                </a: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/>
                  <a:t>해당하는 </a:t>
                </a:r>
                <a:r>
                  <a:rPr lang="ko-KR" altLang="en-US" dirty="0" err="1"/>
                  <a:t>특징값과</a:t>
                </a:r>
                <a:r>
                  <a:rPr lang="ko-KR" altLang="en-US" dirty="0"/>
                  <a:t> 가중치를 곱한 결과를 모두 더하여 </a:t>
                </a:r>
                <a:r>
                  <a:rPr lang="en-US" altLang="ko-KR" i="1" dirty="0">
                    <a:latin typeface="Times New Roman" pitchFamily="18" charset="0"/>
                    <a:cs typeface="Times New Roman" pitchFamily="18" charset="0"/>
                  </a:rPr>
                  <a:t>s</a:t>
                </a:r>
                <a:r>
                  <a:rPr lang="ko-KR" altLang="en-US" dirty="0"/>
                  <a:t>를 구하고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활성함수 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/>
                      </a:rPr>
                      <m:t>𝜏</m:t>
                    </m:r>
                  </m:oMath>
                </a14:m>
                <a:r>
                  <a:rPr lang="ko-KR" altLang="en-US" dirty="0" err="1"/>
                  <a:t>를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적용함</a:t>
                </a: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/>
                  <a:t>활성함수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/>
                      </a:rPr>
                      <m:t>𝜏</m:t>
                    </m:r>
                  </m:oMath>
                </a14:m>
                <a:r>
                  <a:rPr lang="ko-KR" altLang="en-US" dirty="0"/>
                  <a:t>로 계단함수를 사용하므로 최종 출력 </a:t>
                </a:r>
                <a:r>
                  <a:rPr lang="en-US" altLang="ko-KR" i="1" dirty="0">
                    <a:latin typeface="Times New Roman" pitchFamily="18" charset="0"/>
                    <a:cs typeface="Times New Roman" pitchFamily="18" charset="0"/>
                  </a:rPr>
                  <a:t>y</a:t>
                </a:r>
                <a:r>
                  <a:rPr lang="ko-KR" altLang="en-US" dirty="0"/>
                  <a:t>는 </a:t>
                </a:r>
                <a:r>
                  <a:rPr lang="en-US" altLang="ko-KR" dirty="0"/>
                  <a:t>+1 </a:t>
                </a:r>
                <a:r>
                  <a:rPr lang="ko-KR" altLang="en-US" dirty="0"/>
                  <a:t>또는</a:t>
                </a:r>
                <a:r>
                  <a:rPr lang="en-US" altLang="ko-KR" dirty="0"/>
                  <a:t> -1</a:t>
                </a:r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blipFill rotWithShape="1">
                <a:blip r:embed="rId2"/>
                <a:stretch>
                  <a:fillRect l="-5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46" y="2780928"/>
            <a:ext cx="7351787" cy="13843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351416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3.2.2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동작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7" y="908719"/>
            <a:ext cx="6768753" cy="56626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890035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3.2.2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동작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행렬 표기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r>
              <a:rPr lang="ko-KR" altLang="en-US" dirty="0"/>
              <a:t>바이어스 항을 벡터에 추가하면</a:t>
            </a:r>
            <a:r>
              <a:rPr lang="en-US" altLang="ko-KR" dirty="0"/>
              <a:t>,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 err="1"/>
              <a:t>퍼셉트론의</a:t>
            </a:r>
            <a:r>
              <a:rPr lang="ko-KR" altLang="en-US" dirty="0"/>
              <a:t> 동작을 식 </a:t>
            </a:r>
            <a:r>
              <a:rPr lang="en-US" altLang="ko-KR" dirty="0"/>
              <a:t>(3.4)</a:t>
            </a:r>
            <a:r>
              <a:rPr lang="ko-KR" altLang="en-US" dirty="0"/>
              <a:t>로 표현할 수 있음</a:t>
            </a:r>
            <a:endParaRPr lang="en-US" altLang="ko-KR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628800"/>
            <a:ext cx="7912943" cy="3615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924944"/>
            <a:ext cx="8156972" cy="3636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4293096"/>
            <a:ext cx="6210300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268528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3.2.2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동작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/>
            <p:txBody>
              <a:bodyPr/>
              <a:lstStyle/>
              <a:p>
                <a:r>
                  <a:rPr lang="en-US" altLang="ko-KR" dirty="0"/>
                  <a:t>[</a:t>
                </a:r>
                <a:r>
                  <a:rPr lang="ko-KR" altLang="en-US" dirty="0"/>
                  <a:t>그림 </a:t>
                </a:r>
                <a:r>
                  <a:rPr lang="en-US" altLang="ko-KR" dirty="0"/>
                  <a:t>3-4(b)]</a:t>
                </a:r>
                <a:r>
                  <a:rPr lang="ko-KR" altLang="en-US" dirty="0"/>
                  <a:t>를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기하학적으로 설명하면</a:t>
                </a:r>
                <a:r>
                  <a:rPr lang="en-US" altLang="ko-KR" dirty="0"/>
                  <a:t>,</a:t>
                </a:r>
              </a:p>
              <a:p>
                <a:pPr lvl="1"/>
                <a:r>
                  <a:rPr lang="ko-KR" altLang="en-US" dirty="0"/>
                  <a:t>결정 직선                                                        </a:t>
                </a:r>
                <a:r>
                  <a:rPr lang="en-US" altLang="ko-KR" dirty="0">
                    <a:sym typeface="Wingdings" pitchFamily="2" charset="2"/>
                  </a:rPr>
                  <a:t>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  <a:sym typeface="Wingdings" pitchFamily="2" charset="2"/>
                          </a:rPr>
                          <m:t>𝑥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  <a:sym typeface="Wingdings" pitchFamily="2" charset="2"/>
                          </a:rPr>
                          <m:t>1</m:t>
                        </m:r>
                      </m:sub>
                    </m:sSub>
                    <m:r>
                      <a:rPr lang="en-US" altLang="ko-KR" b="0" i="1" smtClean="0">
                        <a:latin typeface="Cambria Math"/>
                        <a:sym typeface="Wingdings" pitchFamily="2" charset="2"/>
                      </a:rPr>
                      <m:t>+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  <a:sym typeface="Wingdings" pitchFamily="2" charset="2"/>
                          </a:rPr>
                          <m:t>𝑥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  <a:sym typeface="Wingdings" pitchFamily="2" charset="2"/>
                          </a:rPr>
                          <m:t>2</m:t>
                        </m:r>
                      </m:sub>
                    </m:sSub>
                    <m:r>
                      <a:rPr lang="en-US" altLang="ko-KR" b="0" i="1" smtClean="0">
                        <a:latin typeface="Cambria Math"/>
                        <a:sym typeface="Wingdings" pitchFamily="2" charset="2"/>
                      </a:rPr>
                      <m:t>−0.5=0</m:t>
                    </m:r>
                  </m:oMath>
                </a14:m>
                <a:endParaRPr lang="en-US" altLang="ko-KR" dirty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ko-KR" altLang="en-US" dirty="0"/>
                  <a:t>과</a:t>
                </a:r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ko-KR" altLang="en-US" dirty="0"/>
                  <a:t>는 직선의 방향</a:t>
                </a:r>
                <a:r>
                  <a:rPr lang="en-US" altLang="ko-KR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0</m:t>
                        </m:r>
                      </m:sub>
                    </m:sSub>
                  </m:oMath>
                </a14:m>
                <a:r>
                  <a:rPr lang="ko-KR" altLang="en-US" dirty="0"/>
                  <a:t>은 절편을 결정</a:t>
                </a:r>
                <a:r>
                  <a:rPr lang="en-US" altLang="ko-KR" dirty="0"/>
                  <a:t> </a:t>
                </a:r>
              </a:p>
              <a:p>
                <a:pPr lvl="2"/>
                <a:r>
                  <a:rPr lang="ko-KR" altLang="en-US" dirty="0"/>
                  <a:t>결정 직선은 전체 공간을 </a:t>
                </a:r>
                <a:r>
                  <a:rPr lang="en-US" altLang="ko-KR" dirty="0"/>
                  <a:t>+1</a:t>
                </a:r>
                <a:r>
                  <a:rPr lang="ko-KR" altLang="en-US" dirty="0"/>
                  <a:t>과 </a:t>
                </a:r>
                <a:r>
                  <a:rPr lang="en-US" altLang="ko-KR" dirty="0"/>
                  <a:t>-1</a:t>
                </a:r>
                <a:r>
                  <a:rPr lang="ko-KR" altLang="en-US" dirty="0"/>
                  <a:t>의 두 부분공간으로 분할하는 분류기 역할</a:t>
                </a:r>
                <a:endParaRPr lang="en-US" altLang="ko-KR" dirty="0"/>
              </a:p>
              <a:p>
                <a:pPr lvl="2"/>
                <a:endParaRPr lang="en-US" altLang="ko-KR" dirty="0"/>
              </a:p>
              <a:p>
                <a:pPr lvl="2"/>
                <a:endParaRPr lang="en-US" altLang="ko-KR" dirty="0"/>
              </a:p>
              <a:p>
                <a:pPr lvl="2"/>
                <a:endParaRPr lang="en-US" altLang="ko-KR" dirty="0"/>
              </a:p>
              <a:p>
                <a:pPr lvl="2"/>
                <a:endParaRPr lang="en-US" altLang="ko-KR" dirty="0"/>
              </a:p>
              <a:p>
                <a:pPr lvl="2"/>
                <a:endParaRPr lang="en-US" altLang="ko-KR" dirty="0"/>
              </a:p>
              <a:p>
                <a:pPr lvl="2"/>
                <a:endParaRPr lang="en-US" altLang="ko-KR" dirty="0"/>
              </a:p>
              <a:p>
                <a:pPr lvl="2"/>
                <a:endParaRPr lang="en-US" altLang="ko-KR" dirty="0"/>
              </a:p>
              <a:p>
                <a:pPr lvl="2"/>
                <a:endParaRPr lang="en-US" altLang="ko-KR" dirty="0"/>
              </a:p>
              <a:p>
                <a:pPr lvl="1"/>
                <a:endParaRPr lang="en-US" altLang="ko-KR" i="1" dirty="0">
                  <a:latin typeface="Times New Roman" pitchFamily="18" charset="0"/>
                  <a:cs typeface="Times New Roman" pitchFamily="18" charset="0"/>
                </a:endParaRPr>
              </a:p>
              <a:p>
                <a:pPr lvl="1"/>
                <a:r>
                  <a:rPr lang="en-US" altLang="ko-KR" i="1" dirty="0">
                    <a:latin typeface="Times New Roman" pitchFamily="18" charset="0"/>
                    <a:cs typeface="Times New Roman" pitchFamily="18" charset="0"/>
                  </a:rPr>
                  <a:t>d</a:t>
                </a:r>
                <a:r>
                  <a:rPr lang="ko-KR" altLang="en-US" dirty="0"/>
                  <a:t>차원 공간에서는</a:t>
                </a:r>
                <a:endParaRPr lang="en-US" altLang="ko-KR" dirty="0"/>
              </a:p>
              <a:p>
                <a:pPr lvl="2"/>
                <a:r>
                  <a:rPr lang="en-US" altLang="ko-KR" dirty="0"/>
                  <a:t>2</a:t>
                </a:r>
                <a:r>
                  <a:rPr lang="ko-KR" altLang="en-US" dirty="0"/>
                  <a:t>차원은 결정 직선</a:t>
                </a:r>
                <a:r>
                  <a:rPr lang="en-US" altLang="ko-KR" baseline="30000" dirty="0"/>
                  <a:t>decision line</a:t>
                </a:r>
                <a:r>
                  <a:rPr lang="en-US" altLang="ko-KR" dirty="0"/>
                  <a:t>, 3</a:t>
                </a:r>
                <a:r>
                  <a:rPr lang="ko-KR" altLang="en-US" dirty="0"/>
                  <a:t>차원은 결정 평면</a:t>
                </a:r>
                <a:r>
                  <a:rPr lang="en-US" altLang="ko-KR" baseline="30000" dirty="0"/>
                  <a:t>decision plane</a:t>
                </a:r>
                <a:r>
                  <a:rPr lang="en-US" altLang="ko-KR" dirty="0"/>
                  <a:t>, 4</a:t>
                </a:r>
                <a:r>
                  <a:rPr lang="ko-KR" altLang="en-US" dirty="0"/>
                  <a:t>차원 이상은 결정 </a:t>
                </a:r>
                <a:r>
                  <a:rPr lang="ko-KR" altLang="en-US" dirty="0" err="1"/>
                  <a:t>초평면</a:t>
                </a:r>
                <a:r>
                  <a:rPr lang="en-US" altLang="ko-KR" baseline="30000" dirty="0"/>
                  <a:t>decision </a:t>
                </a:r>
                <a:r>
                  <a:rPr lang="en-US" altLang="ko-KR" baseline="30000" dirty="0" err="1"/>
                  <a:t>hyperplane</a:t>
                </a:r>
                <a:r>
                  <a:rPr lang="en-US" altLang="ko-KR" dirty="0"/>
                  <a:t> </a:t>
                </a:r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blipFill rotWithShape="1">
                <a:blip r:embed="rId2"/>
                <a:stretch>
                  <a:fillRect l="-5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708920"/>
            <a:ext cx="4248472" cy="22991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472206"/>
            <a:ext cx="3753941" cy="3006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5404376"/>
            <a:ext cx="4824536" cy="3618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401416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3.2.3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학습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/>
            <p:txBody>
              <a:bodyPr/>
              <a:lstStyle/>
              <a:p>
                <a:r>
                  <a:rPr lang="ko-KR" altLang="en-US" dirty="0"/>
                  <a:t>학습 문제 </a:t>
                </a:r>
                <a:endParaRPr lang="en-US" altLang="ko-KR" dirty="0"/>
              </a:p>
              <a:p>
                <a:pPr lvl="1"/>
                <a:r>
                  <a:rPr lang="ko-KR" altLang="en-US" dirty="0"/>
                  <a:t>지금까지는 학습을 마친 </a:t>
                </a:r>
                <a:r>
                  <a:rPr lang="ko-KR" altLang="en-US" dirty="0" err="1"/>
                  <a:t>퍼셉트론을</a:t>
                </a:r>
                <a:r>
                  <a:rPr lang="ko-KR" altLang="en-US" dirty="0"/>
                  <a:t> 가지고 동작을 설명한 셈</a:t>
                </a:r>
                <a:endParaRPr lang="en-US" altLang="ko-KR" dirty="0"/>
              </a:p>
              <a:p>
                <a:pPr lvl="1"/>
                <a:r>
                  <a:rPr lang="en-US" altLang="ko-KR" dirty="0"/>
                  <a:t>[</a:t>
                </a:r>
                <a:r>
                  <a:rPr lang="ko-KR" altLang="en-US" dirty="0"/>
                  <a:t>그림 </a:t>
                </a:r>
                <a:r>
                  <a:rPr lang="en-US" altLang="ko-KR" dirty="0"/>
                  <a:t>3-6]</a:t>
                </a:r>
                <a:r>
                  <a:rPr lang="ko-KR" altLang="en-US" dirty="0"/>
                  <a:t>은 학습 문제: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en-US" altLang="ko-KR" i="1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ko-KR" altLang="en-US" dirty="0"/>
                  <a:t>과</a:t>
                </a:r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en-US" altLang="ko-KR" i="1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ko-KR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0</m:t>
                        </m:r>
                      </m:sub>
                    </m:sSub>
                  </m:oMath>
                </a14:m>
                <a:r>
                  <a:rPr lang="ko-KR" altLang="en-US" dirty="0" err="1"/>
                  <a:t>이</a:t>
                </a:r>
                <a:r>
                  <a:rPr lang="ko-KR" altLang="en-US" dirty="0"/>
                  <a:t> 어떤 값을 가져야 </a:t>
                </a:r>
                <a:r>
                  <a:rPr lang="en-US" altLang="ko-KR" dirty="0"/>
                  <a:t>100% </a:t>
                </a:r>
                <a:r>
                  <a:rPr lang="ko-KR" altLang="en-US" dirty="0"/>
                  <a:t>옳게 분류할까</a:t>
                </a:r>
                <a:r>
                  <a:rPr lang="en-US" altLang="ko-KR" dirty="0"/>
                  <a:t>?</a:t>
                </a:r>
              </a:p>
              <a:p>
                <a:pPr lvl="1"/>
                <a:r>
                  <a:rPr lang="en-US" altLang="ko-KR" dirty="0"/>
                  <a:t>[</a:t>
                </a:r>
                <a:r>
                  <a:rPr lang="ko-KR" altLang="en-US" dirty="0"/>
                  <a:t>그림 </a:t>
                </a:r>
                <a:r>
                  <a:rPr lang="en-US" altLang="ko-KR" dirty="0"/>
                  <a:t>3-6]</a:t>
                </a:r>
                <a:r>
                  <a:rPr lang="ko-KR" altLang="en-US" dirty="0"/>
                  <a:t>은 </a:t>
                </a:r>
                <a:r>
                  <a:rPr lang="en-US" altLang="ko-KR" dirty="0"/>
                  <a:t>2</a:t>
                </a:r>
                <a:r>
                  <a:rPr lang="ko-KR" altLang="en-US" dirty="0"/>
                  <a:t>차원 공간에 </a:t>
                </a:r>
                <a:r>
                  <a:rPr lang="en-US" altLang="ko-KR" dirty="0"/>
                  <a:t>4</a:t>
                </a:r>
                <a:r>
                  <a:rPr lang="ko-KR" altLang="en-US" dirty="0"/>
                  <a:t>개 샘플이 있는 훈련집합이지만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현실 세계는 </a:t>
                </a:r>
                <a:r>
                  <a:rPr lang="en-US" altLang="ko-KR" i="1" dirty="0">
                    <a:latin typeface="Times New Roman" pitchFamily="18" charset="0"/>
                    <a:cs typeface="Times New Roman" pitchFamily="18" charset="0"/>
                  </a:rPr>
                  <a:t>d</a:t>
                </a:r>
                <a:r>
                  <a:rPr lang="ko-KR" altLang="en-US" dirty="0"/>
                  <a:t>차원 공간에 수백</a:t>
                </a:r>
                <a:r>
                  <a:rPr lang="en-US" altLang="ko-KR" dirty="0"/>
                  <a:t>~</a:t>
                </a:r>
                <a:r>
                  <a:rPr lang="ko-KR" altLang="en-US" dirty="0"/>
                  <a:t>수만 개의 샘플이 존재 </a:t>
                </a:r>
                <a:r>
                  <a:rPr lang="en-US" altLang="ko-KR" dirty="0"/>
                  <a:t>(</a:t>
                </a:r>
                <a:r>
                  <a:rPr lang="ko-KR" altLang="en-US" dirty="0"/>
                  <a:t>예</a:t>
                </a:r>
                <a:r>
                  <a:rPr lang="en-US" altLang="ko-KR" dirty="0"/>
                  <a:t>, MNIST</a:t>
                </a:r>
                <a:r>
                  <a:rPr lang="ko-KR" altLang="en-US" dirty="0"/>
                  <a:t>는 </a:t>
                </a:r>
                <a:r>
                  <a:rPr lang="en-US" altLang="ko-KR" dirty="0"/>
                  <a:t>784</a:t>
                </a:r>
                <a:r>
                  <a:rPr lang="ko-KR" altLang="en-US" dirty="0"/>
                  <a:t>차원에 </a:t>
                </a:r>
                <a:r>
                  <a:rPr lang="en-US" altLang="ko-KR" dirty="0"/>
                  <a:t>6</a:t>
                </a:r>
                <a:r>
                  <a:rPr lang="ko-KR" altLang="en-US" dirty="0"/>
                  <a:t>만개 샘플</a:t>
                </a:r>
                <a:r>
                  <a:rPr lang="en-US" altLang="ko-KR" dirty="0"/>
                  <a:t>)</a:t>
                </a:r>
              </a:p>
              <a:p>
                <a:pPr lvl="2"/>
                <a:endParaRPr lang="en-US" altLang="ko-KR" dirty="0"/>
              </a:p>
              <a:p>
                <a:pPr lvl="2"/>
                <a:endParaRPr lang="en-US" altLang="ko-KR" dirty="0"/>
              </a:p>
              <a:p>
                <a:pPr lvl="2"/>
                <a:endParaRPr lang="en-US" altLang="ko-KR" dirty="0"/>
              </a:p>
              <a:p>
                <a:pPr lvl="2"/>
                <a:endParaRPr lang="en-US" altLang="ko-KR" dirty="0"/>
              </a:p>
              <a:p>
                <a:pPr lvl="2"/>
                <a:endParaRPr lang="en-US" altLang="ko-KR" dirty="0"/>
              </a:p>
              <a:p>
                <a:pPr lvl="2"/>
                <a:endParaRPr lang="en-US" altLang="ko-KR" dirty="0"/>
              </a:p>
              <a:p>
                <a:pPr lvl="2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blipFill rotWithShape="1">
                <a:blip r:embed="rId2"/>
                <a:stretch>
                  <a:fillRect l="-5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073" y="3068960"/>
            <a:ext cx="7701360" cy="24482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458905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3.2.3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학습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/>
            <p:txBody>
              <a:bodyPr/>
              <a:lstStyle/>
              <a:p>
                <a:r>
                  <a:rPr lang="ko-KR" altLang="en-US" dirty="0"/>
                  <a:t>목적함수 설계 </a:t>
                </a:r>
                <a:endParaRPr lang="en-US" altLang="ko-KR" dirty="0"/>
              </a:p>
              <a:p>
                <a:pPr lvl="1"/>
                <a:r>
                  <a:rPr lang="ko-KR" altLang="en-US" dirty="0" err="1"/>
                  <a:t>퍼셉트론의</a:t>
                </a:r>
                <a:r>
                  <a:rPr lang="ko-KR" altLang="en-US" dirty="0"/>
                  <a:t> 매개변수를</a:t>
                </a:r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r>
                      <a:rPr lang="en-US" altLang="ko-KR" b="1" i="0" smtClean="0">
                        <a:latin typeface="Cambria Math"/>
                        <a:ea typeface="Cambria Math"/>
                      </a:rPr>
                      <m:t>𝐰</m:t>
                    </m:r>
                    <m:r>
                      <a:rPr lang="en-US" altLang="ko-KR" b="0" i="1" smtClean="0">
                        <a:latin typeface="Cambria Math"/>
                        <a:ea typeface="Cambria Math"/>
                      </a:rPr>
                      <m:t>=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  <a:ea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/>
                                    <a:ea typeface="Cambria Math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altLang="ko-KR" i="1">
                                <a:latin typeface="Cambria Math"/>
                                <a:ea typeface="Cambria Math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  <a:ea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/>
                                    <a:ea typeface="Cambria Math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/>
                                    <a:ea typeface="Cambria Math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ko-KR" i="1">
                                <a:latin typeface="Cambria Math"/>
                                <a:ea typeface="Cambria Math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  <a:ea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/>
                                    <a:ea typeface="Cambria Math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/>
                                    <a:ea typeface="Cambria Math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ko-KR" i="1">
                                <a:latin typeface="Cambria Math"/>
                                <a:ea typeface="Cambria Math"/>
                              </a:rPr>
                              <m:t>,⋯</m:t>
                            </m:r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  <a:ea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/>
                                    <a:ea typeface="Cambria Math"/>
                                  </a:rPr>
                                  <m:t>,</m:t>
                                </m:r>
                                <m:r>
                                  <a:rPr lang="en-US" altLang="ko-KR" i="1">
                                    <a:latin typeface="Cambria Math"/>
                                    <a:ea typeface="Cambria Math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/>
                                    <a:ea typeface="Cambria Math"/>
                                  </a:rPr>
                                  <m:t>𝑑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/>
                            <a:ea typeface="Cambria Math"/>
                          </a:rPr>
                          <m:t>T</m:t>
                        </m:r>
                      </m:sup>
                    </m:sSup>
                  </m:oMath>
                </a14:m>
                <a:r>
                  <a:rPr lang="ko-KR" altLang="en-US" dirty="0"/>
                  <a:t>라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표기하면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매개변수 집합은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ko-KR" i="1" smtClean="0">
                        <a:latin typeface="Cambria Math"/>
                        <a:ea typeface="Cambria Math"/>
                      </a:rPr>
                      <m:t>Θ</m:t>
                    </m:r>
                    <m:r>
                      <a:rPr lang="en-US" altLang="ko-KR" b="0" i="1" smtClean="0">
                        <a:latin typeface="Cambria Math"/>
                        <a:ea typeface="Cambria Math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en-US" altLang="ko-KR" b="1" i="0" smtClean="0">
                            <a:latin typeface="Cambria Math"/>
                            <a:ea typeface="Cambria Math"/>
                          </a:rPr>
                          <m:t>𝐰</m:t>
                        </m:r>
                      </m:e>
                    </m:d>
                  </m:oMath>
                </a14:m>
                <a:endParaRPr lang="en-US" altLang="ko-KR" dirty="0"/>
              </a:p>
              <a:p>
                <a:pPr lvl="1"/>
                <a:r>
                  <a:rPr lang="ko-KR" altLang="en-US" dirty="0"/>
                  <a:t>목적함수를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/>
                      </a:rPr>
                      <m:t>𝐽</m:t>
                    </m:r>
                    <m:r>
                      <a:rPr lang="en-US" altLang="ko-KR" b="0" i="1" smtClean="0">
                        <a:latin typeface="Cambria Math"/>
                      </a:rPr>
                      <m:t>(</m:t>
                    </m:r>
                    <m:r>
                      <m:rPr>
                        <m:sty m:val="p"/>
                      </m:rPr>
                      <a:rPr lang="el-GR" altLang="ko-KR" b="0" i="1" smtClean="0">
                        <a:latin typeface="Cambria Math"/>
                        <a:ea typeface="Cambria Math"/>
                      </a:rPr>
                      <m:t>Θ</m:t>
                    </m:r>
                    <m:r>
                      <a:rPr lang="en-US" altLang="ko-KR" b="0" i="1" smtClean="0">
                        <a:latin typeface="Cambria Math"/>
                        <a:ea typeface="Cambria Math"/>
                      </a:rPr>
                      <m:t>)</m:t>
                    </m:r>
                  </m:oMath>
                </a14:m>
                <a:r>
                  <a:rPr lang="en-US" altLang="ko-KR" dirty="0"/>
                  <a:t> </a:t>
                </a:r>
                <a:r>
                  <a:rPr lang="ko-KR" altLang="en-US" dirty="0"/>
                  <a:t>또는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/>
                      </a:rPr>
                      <m:t>𝐽</m:t>
                    </m:r>
                    <m:r>
                      <a:rPr lang="en-US" altLang="ko-KR" i="1">
                        <a:latin typeface="Cambria Math"/>
                      </a:rPr>
                      <m:t>(</m:t>
                    </m:r>
                    <m:r>
                      <a:rPr lang="en-US" altLang="ko-KR" b="1" i="0" smtClean="0">
                        <a:latin typeface="Cambria Math"/>
                      </a:rPr>
                      <m:t>𝐰</m:t>
                    </m:r>
                    <m:r>
                      <a:rPr lang="en-US" altLang="ko-KR" i="1">
                        <a:latin typeface="Cambria Math"/>
                        <a:ea typeface="Cambria Math"/>
                      </a:rPr>
                      <m:t>)</m:t>
                    </m:r>
                  </m:oMath>
                </a14:m>
                <a:r>
                  <a:rPr lang="ko-KR" altLang="en-US" dirty="0"/>
                  <a:t>로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표기함</a:t>
                </a:r>
                <a:endParaRPr lang="en-US" altLang="ko-KR" dirty="0"/>
              </a:p>
              <a:p>
                <a:pPr lvl="1"/>
                <a:r>
                  <a:rPr lang="ko-KR" altLang="en-US" dirty="0"/>
                  <a:t>목적함수의 조건</a:t>
                </a:r>
                <a:endParaRPr lang="en-US" altLang="ko-KR" dirty="0"/>
              </a:p>
              <a:p>
                <a:pPr lvl="2"/>
                <a:endParaRPr lang="en-US" altLang="ko-KR" dirty="0"/>
              </a:p>
              <a:p>
                <a:pPr lvl="2"/>
                <a:endParaRPr lang="en-US" altLang="ko-KR" dirty="0"/>
              </a:p>
              <a:p>
                <a:pPr lvl="2"/>
                <a:endParaRPr lang="en-US" altLang="ko-KR" dirty="0"/>
              </a:p>
              <a:p>
                <a:pPr lvl="2"/>
                <a:endParaRPr lang="en-US" altLang="ko-KR" dirty="0"/>
              </a:p>
              <a:p>
                <a:pPr lvl="2"/>
                <a:endParaRPr lang="en-US" altLang="ko-KR" dirty="0"/>
              </a:p>
              <a:p>
                <a:pPr lvl="1"/>
                <a:r>
                  <a:rPr lang="ko-KR" altLang="en-US" dirty="0"/>
                  <a:t>식 </a:t>
                </a:r>
                <a:r>
                  <a:rPr lang="en-US" altLang="ko-KR" dirty="0"/>
                  <a:t>(3.7)</a:t>
                </a:r>
                <a:r>
                  <a:rPr lang="ko-KR" altLang="en-US" dirty="0"/>
                  <a:t>은 세 가지 조건을 만족하므로</a:t>
                </a:r>
                <a:r>
                  <a:rPr lang="en-US" altLang="ko-KR" dirty="0"/>
                  <a:t>, </a:t>
                </a:r>
                <a:r>
                  <a:rPr lang="ko-KR" altLang="en-US" dirty="0" err="1"/>
                  <a:t>퍼셉트론의</a:t>
                </a:r>
                <a:r>
                  <a:rPr lang="ko-KR" altLang="en-US" dirty="0"/>
                  <a:t> 목적함수로 적합</a:t>
                </a:r>
                <a:endParaRPr lang="en-US" altLang="ko-KR" dirty="0"/>
              </a:p>
              <a:p>
                <a:pPr lvl="2"/>
                <a:r>
                  <a:rPr lang="en-US" altLang="ko-KR" i="1" dirty="0">
                    <a:latin typeface="Times New Roman" pitchFamily="18" charset="0"/>
                    <a:cs typeface="Times New Roman" pitchFamily="18" charset="0"/>
                  </a:rPr>
                  <a:t>Y</a:t>
                </a:r>
                <a:r>
                  <a:rPr lang="ko-KR" altLang="en-US" dirty="0">
                    <a:latin typeface="Times New Roman" pitchFamily="18" charset="0"/>
                    <a:cs typeface="Times New Roman" pitchFamily="18" charset="0"/>
                  </a:rPr>
                  <a:t>는 </a:t>
                </a:r>
                <a:r>
                  <a:rPr lang="en-US" altLang="ko-KR" b="1" dirty="0">
                    <a:latin typeface="Times New Roman" pitchFamily="18" charset="0"/>
                    <a:cs typeface="Times New Roman" pitchFamily="18" charset="0"/>
                  </a:rPr>
                  <a:t>w</a:t>
                </a:r>
                <a:r>
                  <a:rPr lang="ko-KR" altLang="en-US" dirty="0">
                    <a:latin typeface="Times New Roman" pitchFamily="18" charset="0"/>
                    <a:cs typeface="Times New Roman" pitchFamily="18" charset="0"/>
                  </a:rPr>
                  <a:t>가 </a:t>
                </a:r>
                <a:r>
                  <a:rPr lang="ko-KR" altLang="en-US" dirty="0"/>
                  <a:t>틀리는 샘플의 집합</a:t>
                </a:r>
                <a:endParaRPr lang="en-US" altLang="ko-KR" dirty="0"/>
              </a:p>
              <a:p>
                <a:pPr lvl="1"/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blipFill rotWithShape="1">
                <a:blip r:embed="rId2"/>
                <a:stretch>
                  <a:fillRect l="-5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636912"/>
            <a:ext cx="4896544" cy="13057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5085184"/>
            <a:ext cx="6743700" cy="904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400455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3.2.3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학습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/>
            <p:txBody>
              <a:bodyPr/>
              <a:lstStyle/>
              <a:p>
                <a:r>
                  <a:rPr lang="ko-KR" altLang="en-US" dirty="0" err="1"/>
                  <a:t>그레이디언트</a:t>
                </a:r>
                <a:r>
                  <a:rPr lang="ko-KR" altLang="en-US" dirty="0"/>
                  <a:t> 계산</a:t>
                </a:r>
                <a:endParaRPr lang="en-US" altLang="ko-KR" dirty="0"/>
              </a:p>
              <a:p>
                <a:pPr lvl="1"/>
                <a:r>
                  <a:rPr lang="ko-KR" altLang="en-US" dirty="0"/>
                  <a:t>식 </a:t>
                </a:r>
                <a:r>
                  <a:rPr lang="en-US" altLang="ko-KR" dirty="0"/>
                  <a:t>(2.58)</a:t>
                </a:r>
                <a:r>
                  <a:rPr lang="ko-KR" altLang="en-US" dirty="0"/>
                  <a:t>의 가중치 갱신 규칙 </a:t>
                </a:r>
                <a14:m>
                  <m:oMath xmlns:m="http://schemas.openxmlformats.org/officeDocument/2006/math">
                    <m:r>
                      <a:rPr lang="el-GR" altLang="ko-KR" b="1" i="0" smtClean="0">
                        <a:latin typeface="Cambria Math"/>
                        <a:ea typeface="Cambria Math"/>
                      </a:rPr>
                      <m:t>𝚯</m:t>
                    </m:r>
                    <m:r>
                      <a:rPr lang="en-US" altLang="ko-KR" b="1" i="0" smtClean="0">
                        <a:latin typeface="Cambria Math"/>
                        <a:ea typeface="Cambria Math"/>
                      </a:rPr>
                      <m:t>=</m:t>
                    </m:r>
                    <m:r>
                      <a:rPr lang="el-GR" altLang="ko-KR" b="1">
                        <a:latin typeface="Cambria Math"/>
                        <a:ea typeface="Cambria Math"/>
                      </a:rPr>
                      <m:t>𝚯</m:t>
                    </m:r>
                    <m:r>
                      <a:rPr lang="en-US" altLang="ko-KR" b="1" i="0" smtClean="0">
                        <a:latin typeface="Cambria Math"/>
                        <a:ea typeface="Cambria Math"/>
                      </a:rPr>
                      <m:t>−</m:t>
                    </m:r>
                    <m:r>
                      <a:rPr lang="ko-KR" altLang="en-US" b="0" i="1" smtClean="0">
                        <a:latin typeface="Cambria Math"/>
                        <a:ea typeface="Cambria Math"/>
                      </a:rPr>
                      <m:t>𝜌</m:t>
                    </m:r>
                    <m:r>
                      <a:rPr lang="en-US" altLang="ko-KR" b="1" i="0" smtClean="0">
                        <a:latin typeface="Cambria Math"/>
                        <a:ea typeface="Cambria Math"/>
                      </a:rPr>
                      <m:t>𝐠</m:t>
                    </m:r>
                  </m:oMath>
                </a14:m>
                <a:r>
                  <a:rPr lang="ko-KR" altLang="en-US" dirty="0"/>
                  <a:t>를 적용하려면 </a:t>
                </a:r>
                <a:r>
                  <a:rPr lang="ko-KR" altLang="en-US" dirty="0" err="1"/>
                  <a:t>그레이디언트</a:t>
                </a:r>
                <a:r>
                  <a:rPr lang="ko-KR" altLang="en-US" dirty="0"/>
                  <a:t> </a:t>
                </a:r>
                <a14:m>
                  <m:oMath xmlns:m="http://schemas.openxmlformats.org/officeDocument/2006/math">
                    <m:r>
                      <a:rPr lang="en-US" altLang="ko-KR" b="1">
                        <a:latin typeface="Cambria Math"/>
                        <a:ea typeface="Cambria Math"/>
                      </a:rPr>
                      <m:t>𝐠</m:t>
                    </m:r>
                  </m:oMath>
                </a14:m>
                <a:r>
                  <a:rPr lang="ko-KR" altLang="en-US" dirty="0"/>
                  <a:t>가 필요 </a:t>
                </a:r>
                <a:endParaRPr lang="en-US" altLang="ko-KR" dirty="0"/>
              </a:p>
              <a:p>
                <a:pPr lvl="1"/>
                <a:r>
                  <a:rPr lang="ko-KR" altLang="en-US" dirty="0"/>
                  <a:t>식 </a:t>
                </a:r>
                <a:r>
                  <a:rPr lang="en-US" altLang="ko-KR" dirty="0"/>
                  <a:t>(3.7)</a:t>
                </a:r>
                <a:r>
                  <a:rPr lang="ko-KR" altLang="en-US" dirty="0"/>
                  <a:t>을 </a:t>
                </a:r>
                <a:r>
                  <a:rPr lang="ko-KR" altLang="en-US" dirty="0" err="1"/>
                  <a:t>편미분하면</a:t>
                </a:r>
                <a:r>
                  <a:rPr lang="en-US" altLang="ko-KR" dirty="0"/>
                  <a:t>,</a:t>
                </a:r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r>
                  <a:rPr lang="ko-KR" altLang="en-US" dirty="0" err="1"/>
                  <a:t>편미분</a:t>
                </a:r>
                <a:r>
                  <a:rPr lang="ko-KR" altLang="en-US" dirty="0"/>
                  <a:t> 결과인 식 </a:t>
                </a:r>
                <a:r>
                  <a:rPr lang="en-US" altLang="ko-KR" dirty="0"/>
                  <a:t>(3.8)</a:t>
                </a:r>
                <a:r>
                  <a:rPr lang="ko-KR" altLang="en-US" dirty="0"/>
                  <a:t>을 식 </a:t>
                </a:r>
                <a:r>
                  <a:rPr lang="en-US" altLang="ko-KR" dirty="0"/>
                  <a:t>(2.58)</a:t>
                </a:r>
                <a:r>
                  <a:rPr lang="ko-KR" altLang="en-US" dirty="0"/>
                  <a:t>에 대입하면</a:t>
                </a:r>
                <a:r>
                  <a:rPr lang="en-US" altLang="ko-KR" dirty="0"/>
                  <a:t>,</a:t>
                </a:r>
              </a:p>
              <a:p>
                <a:pPr lvl="1"/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blipFill rotWithShape="1">
                <a:blip r:embed="rId2"/>
                <a:stretch>
                  <a:fillRect l="-5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813" y="2314600"/>
            <a:ext cx="7551762" cy="20925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5050702"/>
            <a:ext cx="7517904" cy="709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80567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3.2.3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학습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/>
            <p:txBody>
              <a:bodyPr/>
              <a:lstStyle/>
              <a:p>
                <a:r>
                  <a:rPr lang="ko-KR" altLang="en-US" dirty="0"/>
                  <a:t>퍼셉트론 학습 알고리즘</a:t>
                </a:r>
                <a:endParaRPr lang="en-US" altLang="ko-KR" dirty="0"/>
              </a:p>
              <a:p>
                <a:pPr lvl="1"/>
                <a:r>
                  <a:rPr lang="ko-KR" altLang="en-US" dirty="0"/>
                  <a:t>식 </a:t>
                </a:r>
                <a:r>
                  <a:rPr lang="en-US" altLang="ko-KR" dirty="0"/>
                  <a:t>(3.9)</a:t>
                </a:r>
                <a:r>
                  <a:rPr lang="ko-KR" altLang="en-US" dirty="0"/>
                  <a:t>를 이용하여 학습 알고리즘을 쓰면</a:t>
                </a:r>
                <a:r>
                  <a:rPr lang="en-US" altLang="ko-KR" dirty="0"/>
                  <a:t>,</a:t>
                </a:r>
                <a:r>
                  <a:rPr lang="ko-KR" altLang="en-US" dirty="0"/>
                  <a:t> </a:t>
                </a:r>
                <a:endParaRPr lang="en-US" altLang="ko-KR" dirty="0"/>
              </a:p>
              <a:p>
                <a:pPr lvl="2"/>
                <a:r>
                  <a:rPr lang="ko-KR" altLang="en-US" dirty="0"/>
                  <a:t>훈련집합의 샘플을 모두 맞출</a:t>
                </a:r>
                <a:r>
                  <a:rPr lang="en-US" altLang="ko-KR" dirty="0"/>
                  <a:t>(</a:t>
                </a:r>
                <a:r>
                  <a:rPr lang="ko-KR" altLang="en-US" dirty="0"/>
                  <a:t>즉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/>
                      </a:rPr>
                      <m:t>𝑌</m:t>
                    </m:r>
                    <m:r>
                      <a:rPr lang="en-US" altLang="ko-KR" i="1">
                        <a:latin typeface="Cambria Math"/>
                      </a:rPr>
                      <m:t>=∅)</m:t>
                    </m:r>
                  </m:oMath>
                </a14:m>
                <a:r>
                  <a:rPr lang="ko-KR" altLang="en-US" dirty="0"/>
                  <a:t> 때까지 세대</a:t>
                </a:r>
                <a:r>
                  <a:rPr lang="en-US" altLang="ko-KR" baseline="30000" dirty="0"/>
                  <a:t>epoch</a:t>
                </a:r>
                <a:r>
                  <a:rPr lang="en-US" altLang="ko-KR" dirty="0"/>
                  <a:t>(</a:t>
                </a:r>
                <a:r>
                  <a:rPr lang="ko-KR" altLang="en-US" dirty="0"/>
                  <a:t>라인 </a:t>
                </a:r>
                <a:r>
                  <a:rPr lang="en-US" altLang="ko-KR" dirty="0"/>
                  <a:t>3~9)</a:t>
                </a:r>
                <a:r>
                  <a:rPr lang="ko-KR" altLang="en-US" dirty="0"/>
                  <a:t>를 반복함</a:t>
                </a:r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blipFill rotWithShape="1">
                <a:blip r:embed="rId2"/>
                <a:stretch>
                  <a:fillRect l="-5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2204864"/>
            <a:ext cx="5345782" cy="42828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741937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3.2.3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학습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err="1"/>
              <a:t>퍼셉트론</a:t>
            </a:r>
            <a:r>
              <a:rPr lang="ko-KR" altLang="en-US" dirty="0"/>
              <a:t> 학습 알고리즘의 </a:t>
            </a:r>
            <a:r>
              <a:rPr lang="ko-KR" altLang="en-US" dirty="0" err="1"/>
              <a:t>스토캐스틱</a:t>
            </a:r>
            <a:r>
              <a:rPr lang="ko-KR" altLang="en-US" dirty="0"/>
              <a:t> 버전</a:t>
            </a:r>
            <a:endParaRPr lang="en-US" altLang="ko-KR" dirty="0"/>
          </a:p>
          <a:p>
            <a:pPr lvl="1"/>
            <a:r>
              <a:rPr lang="ko-KR" altLang="en-US" dirty="0"/>
              <a:t>샘플 순서를 섞음</a:t>
            </a:r>
            <a:r>
              <a:rPr lang="en-US" altLang="ko-KR" dirty="0"/>
              <a:t>. </a:t>
            </a:r>
            <a:r>
              <a:rPr lang="ko-KR" altLang="en-US" dirty="0"/>
              <a:t>틀린 샘플이 발생하면 즉시 갱신 </a:t>
            </a:r>
            <a:endParaRPr lang="en-US" altLang="ko-KR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916832"/>
            <a:ext cx="4248472" cy="46397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328751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3.2.3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학습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/>
            <p:txBody>
              <a:bodyPr/>
              <a:lstStyle/>
              <a:p>
                <a:r>
                  <a:rPr lang="ko-KR" altLang="en-US" dirty="0"/>
                  <a:t>행렬 표기</a:t>
                </a:r>
                <a:endParaRPr lang="en-US" altLang="ko-KR" dirty="0"/>
              </a:p>
              <a:p>
                <a:pPr lvl="1"/>
                <a:r>
                  <a:rPr lang="ko-KR" altLang="en-US" dirty="0"/>
                  <a:t>행렬을 사용하여 간결하게 표기</a:t>
                </a:r>
                <a:r>
                  <a:rPr lang="en-US" altLang="ko-KR" dirty="0"/>
                  <a:t>:</a:t>
                </a:r>
              </a:p>
              <a:p>
                <a:pPr marL="266700" lvl="1" indent="0">
                  <a:buNone/>
                </a:pPr>
                <a:endParaRPr lang="en-US" altLang="ko-KR" dirty="0"/>
              </a:p>
              <a:p>
                <a:pPr lvl="1"/>
                <a:r>
                  <a:rPr lang="ko-KR" altLang="en-US" dirty="0"/>
                  <a:t>행렬 표기로 </a:t>
                </a:r>
                <a:r>
                  <a:rPr lang="en-US" altLang="ko-KR" dirty="0"/>
                  <a:t>[</a:t>
                </a:r>
                <a:r>
                  <a:rPr lang="ko-KR" altLang="en-US" dirty="0"/>
                  <a:t>알고리즘 </a:t>
                </a:r>
                <a:r>
                  <a:rPr lang="en-US" altLang="ko-KR" dirty="0"/>
                  <a:t>3-1]</a:t>
                </a:r>
                <a:r>
                  <a:rPr lang="ko-KR" altLang="en-US" dirty="0"/>
                  <a:t>을 수정하면</a:t>
                </a:r>
                <a:r>
                  <a:rPr lang="en-US" altLang="ko-KR" dirty="0"/>
                  <a:t>,</a:t>
                </a:r>
              </a:p>
              <a:p>
                <a:pPr marL="266700" lvl="1" indent="0">
                  <a:buNone/>
                </a:pPr>
                <a:r>
                  <a:rPr lang="ko-KR" altLang="en-US" dirty="0"/>
                  <a:t> </a:t>
                </a:r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marL="266700" lvl="1" indent="0">
                  <a:buNone/>
                </a:pPr>
                <a:endParaRPr lang="en-US" altLang="ko-KR" dirty="0"/>
              </a:p>
              <a:p>
                <a:pPr lvl="1"/>
                <a:r>
                  <a:rPr lang="ko-KR" altLang="en-US" dirty="0"/>
                  <a:t>행렬 표기로 </a:t>
                </a:r>
                <a:r>
                  <a:rPr lang="en-US" altLang="ko-KR" dirty="0"/>
                  <a:t>[</a:t>
                </a:r>
                <a:r>
                  <a:rPr lang="ko-KR" altLang="en-US" dirty="0"/>
                  <a:t>알고리즘 </a:t>
                </a:r>
                <a:r>
                  <a:rPr lang="en-US" altLang="ko-KR" dirty="0"/>
                  <a:t>3-2]</a:t>
                </a:r>
                <a:r>
                  <a:rPr lang="ko-KR" altLang="en-US" dirty="0"/>
                  <a:t>를 수정하면</a:t>
                </a:r>
                <a:r>
                  <a:rPr lang="en-US" altLang="ko-KR" dirty="0"/>
                  <a:t>,</a:t>
                </a:r>
                <a:r>
                  <a:rPr lang="ko-KR" altLang="en-US" dirty="0"/>
                  <a:t> </a:t>
                </a:r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r>
                  <a:rPr lang="ko-KR" altLang="en-US" dirty="0"/>
                  <a:t>선형분리 불가능한 경우에는 무한 반복</a:t>
                </a:r>
                <a:endParaRPr lang="en-US" altLang="ko-KR" dirty="0"/>
              </a:p>
              <a:p>
                <a:pPr lvl="1"/>
                <a:r>
                  <a:rPr lang="en-US" altLang="ko-KR" dirty="0"/>
                  <a:t>until(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/>
                      </a:rPr>
                      <m:t>𝑌</m:t>
                    </m:r>
                    <m:r>
                      <a:rPr lang="en-US" altLang="ko-KR" i="1">
                        <a:latin typeface="Cambria Math"/>
                      </a:rPr>
                      <m:t>=∅)</m:t>
                    </m:r>
                  </m:oMath>
                </a14:m>
                <a:r>
                  <a:rPr lang="ko-KR" altLang="en-US" dirty="0"/>
                  <a:t> 또는</a:t>
                </a:r>
                <a:r>
                  <a:rPr lang="en-US" altLang="ko-KR" dirty="0"/>
                  <a:t> until(quit)</a:t>
                </a:r>
                <a:r>
                  <a:rPr lang="ko-KR" altLang="en-US" dirty="0"/>
                  <a:t>를 </a:t>
                </a:r>
                <a:r>
                  <a:rPr lang="en-US" altLang="ko-KR" dirty="0"/>
                  <a:t>until(</a:t>
                </a:r>
                <a:r>
                  <a:rPr lang="ko-KR" altLang="en-US" dirty="0"/>
                  <a:t>더 이상 개선이 없다면</a:t>
                </a:r>
                <a:r>
                  <a:rPr lang="en-US" altLang="ko-KR" dirty="0"/>
                  <a:t>)</a:t>
                </a:r>
                <a:r>
                  <a:rPr lang="ko-KR" altLang="en-US" dirty="0"/>
                  <a:t>으로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수정해야 함</a:t>
                </a:r>
                <a:endParaRPr lang="en-US" altLang="ko-KR" dirty="0"/>
              </a:p>
              <a:p>
                <a:pPr lvl="1"/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blipFill rotWithShape="1">
                <a:blip r:embed="rId2"/>
                <a:stretch>
                  <a:fillRect l="-5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9" y="2420888"/>
            <a:ext cx="5112568" cy="9269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559" y="3861048"/>
            <a:ext cx="4548961" cy="5820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1340768"/>
            <a:ext cx="2861216" cy="79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331107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PREVIEW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신경망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기계 학습 역사에서 가장 오래된 기계 학습 모델이며</a:t>
            </a:r>
            <a:r>
              <a:rPr lang="en-US" altLang="ko-KR" dirty="0"/>
              <a:t>, </a:t>
            </a:r>
            <a:r>
              <a:rPr lang="ko-KR" altLang="en-US" dirty="0"/>
              <a:t>현재 가장 다양한 형태를 가짐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/>
              <a:t>1950</a:t>
            </a:r>
            <a:r>
              <a:rPr lang="ko-KR" altLang="en-US" dirty="0"/>
              <a:t>년대 </a:t>
            </a:r>
            <a:r>
              <a:rPr lang="ko-KR" altLang="en-US" dirty="0" err="1"/>
              <a:t>퍼셉트론</a:t>
            </a:r>
            <a:r>
              <a:rPr lang="ko-KR" altLang="en-US" dirty="0"/>
              <a:t> </a:t>
            </a:r>
            <a:r>
              <a:rPr lang="en-US" altLang="ko-KR" dirty="0">
                <a:sym typeface="Wingdings" pitchFamily="2" charset="2"/>
              </a:rPr>
              <a:t> 1980</a:t>
            </a:r>
            <a:r>
              <a:rPr lang="ko-KR" altLang="en-US" dirty="0">
                <a:sym typeface="Wingdings" pitchFamily="2" charset="2"/>
              </a:rPr>
              <a:t>년대 다층 </a:t>
            </a:r>
            <a:r>
              <a:rPr lang="ko-KR" altLang="en-US" dirty="0" err="1">
                <a:sym typeface="Wingdings" pitchFamily="2" charset="2"/>
              </a:rPr>
              <a:t>퍼셉트론</a:t>
            </a:r>
            <a:endParaRPr lang="en-US" altLang="ko-KR" dirty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3</a:t>
            </a:r>
            <a:r>
              <a:rPr lang="ko-KR" altLang="en-US" dirty="0">
                <a:sym typeface="Wingdings" pitchFamily="2" charset="2"/>
              </a:rPr>
              <a:t>장은 </a:t>
            </a:r>
            <a:r>
              <a:rPr lang="en-US" altLang="ko-KR" dirty="0">
                <a:sym typeface="Wingdings" pitchFamily="2" charset="2"/>
              </a:rPr>
              <a:t>4</a:t>
            </a:r>
            <a:r>
              <a:rPr lang="ko-KR" altLang="en-US" dirty="0">
                <a:sym typeface="Wingdings" pitchFamily="2" charset="2"/>
              </a:rPr>
              <a:t>장 </a:t>
            </a:r>
            <a:r>
              <a:rPr lang="ko-KR" altLang="en-US" dirty="0" err="1">
                <a:sym typeface="Wingdings" pitchFamily="2" charset="2"/>
              </a:rPr>
              <a:t>딥러닝의</a:t>
            </a:r>
            <a:r>
              <a:rPr lang="ko-KR" altLang="en-US" dirty="0">
                <a:sym typeface="Wingdings" pitchFamily="2" charset="2"/>
              </a:rPr>
              <a:t> 기초가 됨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3223554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3.3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다층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퍼셉트론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3.3.1 </a:t>
            </a:r>
            <a:r>
              <a:rPr lang="ko-KR" altLang="en-US" dirty="0"/>
              <a:t>특징 공간 변환</a:t>
            </a:r>
            <a:endParaRPr lang="en-US" altLang="ko-KR" dirty="0"/>
          </a:p>
          <a:p>
            <a:r>
              <a:rPr lang="en-US" altLang="ko-KR" dirty="0"/>
              <a:t>3.3.2 </a:t>
            </a:r>
            <a:r>
              <a:rPr lang="ko-KR" altLang="en-US" dirty="0"/>
              <a:t>활성함수</a:t>
            </a:r>
            <a:endParaRPr lang="en-US" altLang="ko-KR" dirty="0"/>
          </a:p>
          <a:p>
            <a:r>
              <a:rPr lang="en-US" altLang="ko-KR" dirty="0"/>
              <a:t>3.3.3 </a:t>
            </a:r>
            <a:r>
              <a:rPr lang="ko-KR" altLang="en-US" dirty="0"/>
              <a:t>구조</a:t>
            </a:r>
            <a:endParaRPr lang="en-US" altLang="ko-KR" dirty="0"/>
          </a:p>
          <a:p>
            <a:r>
              <a:rPr lang="en-US" altLang="ko-KR" dirty="0"/>
              <a:t>3.3.4 </a:t>
            </a:r>
            <a:r>
              <a:rPr lang="ko-KR" altLang="en-US" dirty="0"/>
              <a:t>동작</a:t>
            </a:r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3955959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3.3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다층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퍼셉트론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err="1"/>
              <a:t>퍼셉트론은</a:t>
            </a:r>
            <a:r>
              <a:rPr lang="ko-KR" altLang="en-US" dirty="0"/>
              <a:t> 선형 </a:t>
            </a:r>
            <a:r>
              <a:rPr lang="ko-KR" altLang="en-US" dirty="0" err="1"/>
              <a:t>분류기라는</a:t>
            </a:r>
            <a:r>
              <a:rPr lang="ko-KR" altLang="en-US" dirty="0"/>
              <a:t> 한계</a:t>
            </a:r>
            <a:endParaRPr lang="en-US" altLang="ko-KR" dirty="0"/>
          </a:p>
          <a:p>
            <a:pPr lvl="1"/>
            <a:r>
              <a:rPr lang="en-US" altLang="ko-KR" dirty="0"/>
              <a:t>[</a:t>
            </a:r>
            <a:r>
              <a:rPr lang="ko-KR" altLang="en-US" dirty="0"/>
              <a:t>그림 </a:t>
            </a:r>
            <a:r>
              <a:rPr lang="en-US" altLang="ko-KR" dirty="0"/>
              <a:t>3-7(b)]</a:t>
            </a:r>
            <a:r>
              <a:rPr lang="ko-KR" altLang="en-US" dirty="0"/>
              <a:t>의 선형 분리 불가능한 상황에서는 일정한 양의 오류</a:t>
            </a:r>
            <a:endParaRPr lang="en-US" altLang="ko-KR" dirty="0"/>
          </a:p>
          <a:p>
            <a:pPr lvl="1"/>
            <a:r>
              <a:rPr lang="ko-KR" altLang="en-US" dirty="0"/>
              <a:t>예</a:t>
            </a:r>
            <a:r>
              <a:rPr lang="en-US" altLang="ko-KR" dirty="0"/>
              <a:t>) XOR </a:t>
            </a:r>
            <a:r>
              <a:rPr lang="ko-KR" altLang="en-US" dirty="0"/>
              <a:t>문제에서는 </a:t>
            </a:r>
            <a:r>
              <a:rPr lang="en-US" altLang="ko-KR" dirty="0"/>
              <a:t>75%</a:t>
            </a:r>
            <a:r>
              <a:rPr lang="ko-KR" altLang="en-US" dirty="0"/>
              <a:t>가 </a:t>
            </a:r>
            <a:r>
              <a:rPr lang="ko-KR" altLang="en-US" dirty="0" err="1"/>
              <a:t>정확률</a:t>
            </a:r>
            <a:r>
              <a:rPr lang="ko-KR" altLang="en-US" dirty="0"/>
              <a:t> 한계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1969</a:t>
            </a:r>
            <a:r>
              <a:rPr lang="ko-KR" altLang="en-US" dirty="0"/>
              <a:t>년 </a:t>
            </a:r>
            <a:r>
              <a:rPr lang="ko-KR" altLang="en-US" dirty="0" err="1"/>
              <a:t>민스키의</a:t>
            </a:r>
            <a:r>
              <a:rPr lang="ko-KR" altLang="en-US" dirty="0"/>
              <a:t> </a:t>
            </a:r>
            <a:r>
              <a:rPr lang="en-US" altLang="ko-KR" dirty="0"/>
              <a:t>『</a:t>
            </a:r>
            <a:r>
              <a:rPr lang="en-US" altLang="ko-KR" dirty="0" err="1"/>
              <a:t>Perceptrons</a:t>
            </a:r>
            <a:r>
              <a:rPr lang="en-US" altLang="ko-KR" dirty="0"/>
              <a:t>』</a:t>
            </a:r>
          </a:p>
          <a:p>
            <a:pPr lvl="2"/>
            <a:r>
              <a:rPr lang="ko-KR" altLang="en-US" dirty="0" err="1"/>
              <a:t>퍼셉트론의</a:t>
            </a:r>
            <a:r>
              <a:rPr lang="ko-KR" altLang="en-US" dirty="0"/>
              <a:t> 한계를 지적하고 다층 구조를 이용한 극복 방안 제시</a:t>
            </a:r>
            <a:r>
              <a:rPr lang="en-US" altLang="ko-KR" dirty="0"/>
              <a:t>. </a:t>
            </a:r>
            <a:r>
              <a:rPr lang="ko-KR" altLang="en-US" dirty="0"/>
              <a:t>당시 기술로 실현 불가능</a:t>
            </a:r>
            <a:endParaRPr lang="en-US" altLang="ko-KR" dirty="0"/>
          </a:p>
          <a:p>
            <a:pPr lvl="1"/>
            <a:r>
              <a:rPr lang="en-US" altLang="ko-KR" dirty="0"/>
              <a:t>1974</a:t>
            </a:r>
            <a:r>
              <a:rPr lang="ko-KR" altLang="en-US" dirty="0"/>
              <a:t>년 </a:t>
            </a:r>
            <a:r>
              <a:rPr lang="ko-KR" altLang="en-US" dirty="0" err="1"/>
              <a:t>웨어보스는</a:t>
            </a:r>
            <a:r>
              <a:rPr lang="ko-KR" altLang="en-US" dirty="0"/>
              <a:t> 박사 논문에서 오류 </a:t>
            </a:r>
            <a:r>
              <a:rPr lang="ko-KR" altLang="en-US" dirty="0" err="1"/>
              <a:t>역전파</a:t>
            </a:r>
            <a:r>
              <a:rPr lang="ko-KR" altLang="en-US" dirty="0"/>
              <a:t> 알고리즘 제안</a:t>
            </a:r>
            <a:endParaRPr lang="en-US" altLang="ko-KR" dirty="0"/>
          </a:p>
          <a:p>
            <a:pPr lvl="1"/>
            <a:r>
              <a:rPr lang="en-US" altLang="ko-KR" dirty="0"/>
              <a:t>1986</a:t>
            </a:r>
            <a:r>
              <a:rPr lang="ko-KR" altLang="en-US" dirty="0"/>
              <a:t>년 </a:t>
            </a:r>
            <a:r>
              <a:rPr lang="ko-KR" altLang="en-US" dirty="0" err="1"/>
              <a:t>루멜하트의</a:t>
            </a:r>
            <a:r>
              <a:rPr lang="ko-KR" altLang="en-US" dirty="0"/>
              <a:t> 저서 </a:t>
            </a:r>
            <a:r>
              <a:rPr lang="en-US" altLang="ko-KR" dirty="0"/>
              <a:t>『Parallel Distributed Processing』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rgbClr val="0000FF"/>
                </a:solidFill>
              </a:rPr>
              <a:t>다층 </a:t>
            </a:r>
            <a:r>
              <a:rPr lang="ko-KR" altLang="en-US" dirty="0" err="1">
                <a:solidFill>
                  <a:srgbClr val="0000FF"/>
                </a:solidFill>
              </a:rPr>
              <a:t>퍼셉트론</a:t>
            </a:r>
            <a:r>
              <a:rPr lang="ko-KR" altLang="en-US" dirty="0">
                <a:solidFill>
                  <a:srgbClr val="0000FF"/>
                </a:solidFill>
              </a:rPr>
              <a:t> </a:t>
            </a:r>
            <a:r>
              <a:rPr lang="ko-KR" altLang="en-US" dirty="0"/>
              <a:t>이론 정립하여 신경망 부활</a:t>
            </a:r>
            <a:endParaRPr lang="en-US" altLang="ko-KR" dirty="0"/>
          </a:p>
          <a:p>
            <a:pPr lvl="2"/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276872"/>
            <a:ext cx="7267517" cy="19641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8215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3.3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다층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퍼셉트론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다층 </a:t>
            </a:r>
            <a:r>
              <a:rPr lang="ko-KR" altLang="en-US" dirty="0" err="1"/>
              <a:t>퍼셉트론의</a:t>
            </a:r>
            <a:r>
              <a:rPr lang="ko-KR" altLang="en-US" dirty="0"/>
              <a:t> 핵심 아이디어</a:t>
            </a:r>
            <a:endParaRPr lang="en-US" altLang="ko-KR" dirty="0"/>
          </a:p>
          <a:p>
            <a:pPr lvl="2"/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844824"/>
            <a:ext cx="8135069" cy="29831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357988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3.3.1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특징 공간 변환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퍼셉트론 </a:t>
            </a:r>
            <a:r>
              <a:rPr lang="en-US" altLang="ko-KR" dirty="0"/>
              <a:t>2</a:t>
            </a:r>
            <a:r>
              <a:rPr lang="ko-KR" altLang="en-US" dirty="0"/>
              <a:t>개를 사용한 </a:t>
            </a:r>
            <a:r>
              <a:rPr lang="en-US" altLang="ko-KR" dirty="0"/>
              <a:t>XOR </a:t>
            </a:r>
            <a:r>
              <a:rPr lang="ko-KR" altLang="en-US" dirty="0"/>
              <a:t>문제의 해결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 err="1"/>
              <a:t>퍼셉트론</a:t>
            </a:r>
            <a:r>
              <a:rPr lang="en-US" altLang="ko-KR" dirty="0"/>
              <a:t>①</a:t>
            </a:r>
            <a:r>
              <a:rPr lang="ko-KR" altLang="en-US" dirty="0"/>
              <a:t>과 </a:t>
            </a:r>
            <a:r>
              <a:rPr lang="ko-KR" altLang="en-US" dirty="0" err="1"/>
              <a:t>퍼셉트론</a:t>
            </a:r>
            <a:r>
              <a:rPr lang="en-US" altLang="ko-KR" dirty="0"/>
              <a:t>②</a:t>
            </a:r>
            <a:r>
              <a:rPr lang="ko-KR" altLang="en-US" dirty="0"/>
              <a:t>가 모두 </a:t>
            </a:r>
            <a:r>
              <a:rPr lang="en-US" altLang="ko-KR" dirty="0"/>
              <a:t>+1</a:t>
            </a:r>
            <a:r>
              <a:rPr lang="ko-KR" altLang="en-US" dirty="0"/>
              <a:t>이면     부류이고 그렇지 않으면     부류임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443" y="2204864"/>
            <a:ext cx="7881756" cy="2592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타원 3"/>
          <p:cNvSpPr/>
          <p:nvPr/>
        </p:nvSpPr>
        <p:spPr>
          <a:xfrm>
            <a:off x="4572000" y="1628800"/>
            <a:ext cx="144016" cy="1440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7092280" y="1628800"/>
            <a:ext cx="144016" cy="1440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13003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3.3.1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특징 공간 변환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/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ko-KR" altLang="en-US" dirty="0"/>
                  <a:t>퍼셉트론 </a:t>
                </a:r>
                <a:r>
                  <a:rPr lang="en-US" altLang="ko-KR" dirty="0"/>
                  <a:t>2</a:t>
                </a:r>
                <a:r>
                  <a:rPr lang="ko-KR" altLang="en-US" dirty="0"/>
                  <a:t>개를 병렬로 결합하면</a:t>
                </a:r>
                <a:r>
                  <a:rPr lang="en-US" altLang="ko-KR" dirty="0"/>
                  <a:t>,</a:t>
                </a:r>
              </a:p>
              <a:p>
                <a:pPr lvl="1"/>
                <a:r>
                  <a:rPr lang="ko-KR" altLang="en-US" dirty="0"/>
                  <a:t>원래 공간 </a:t>
                </a:r>
                <a14:m>
                  <m:oMath xmlns:m="http://schemas.openxmlformats.org/officeDocument/2006/math">
                    <m:r>
                      <a:rPr lang="en-US" altLang="ko-KR" b="1" i="0" smtClean="0">
                        <a:latin typeface="Cambria Math"/>
                      </a:rPr>
                      <m:t>𝐱</m:t>
                    </m:r>
                    <m:r>
                      <a:rPr lang="en-US" altLang="ko-KR" b="0" i="1" smtClean="0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ko-KR" b="0" i="1" smtClean="0">
                                <a:latin typeface="Cambria Math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/>
                          </a:rPr>
                          <m:t>T</m:t>
                        </m:r>
                      </m:sup>
                    </m:sSup>
                  </m:oMath>
                </a14:m>
                <a:r>
                  <a:rPr lang="ko-KR" altLang="en-US" dirty="0"/>
                  <a:t>를</a:t>
                </a:r>
                <a:r>
                  <a:rPr lang="en-US" altLang="ko-KR" dirty="0"/>
                  <a:t>  </a:t>
                </a:r>
                <a:r>
                  <a:rPr lang="ko-KR" altLang="en-US" dirty="0"/>
                  <a:t>새로운 특징 공간 </a:t>
                </a:r>
                <a14:m>
                  <m:oMath xmlns:m="http://schemas.openxmlformats.org/officeDocument/2006/math">
                    <m:r>
                      <a:rPr lang="en-US" altLang="ko-KR" b="1" i="0" smtClean="0">
                        <a:latin typeface="Cambria Math"/>
                      </a:rPr>
                      <m:t>𝐳</m:t>
                    </m:r>
                    <m:r>
                      <a:rPr lang="en-US" altLang="ko-KR" i="1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ko-KR" i="1">
                                <a:latin typeface="Cambria Math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m:rPr>
                            <m:sty m:val="p"/>
                          </m:rPr>
                          <a:rPr lang="en-US" altLang="ko-KR">
                            <a:latin typeface="Cambria Math"/>
                          </a:rPr>
                          <m:t>T</m:t>
                        </m:r>
                      </m:sup>
                    </m:sSup>
                  </m:oMath>
                </a14:m>
                <a:r>
                  <a:rPr lang="ko-KR" altLang="en-US" dirty="0"/>
                  <a:t>로 변환</a:t>
                </a:r>
                <a:endParaRPr lang="en-US" altLang="ko-KR" dirty="0"/>
              </a:p>
              <a:p>
                <a:pPr lvl="1"/>
                <a:r>
                  <a:rPr lang="ko-KR" altLang="en-US" dirty="0"/>
                  <a:t>새로운 특징 공간 </a:t>
                </a:r>
                <a14:m>
                  <m:oMath xmlns:m="http://schemas.openxmlformats.org/officeDocument/2006/math">
                    <m:r>
                      <a:rPr lang="en-US" altLang="ko-KR" b="1">
                        <a:latin typeface="Cambria Math"/>
                      </a:rPr>
                      <m:t>𝐳</m:t>
                    </m:r>
                  </m:oMath>
                </a14:m>
                <a:r>
                  <a:rPr lang="ko-KR" altLang="en-US" dirty="0" err="1"/>
                  <a:t>에서는</a:t>
                </a:r>
                <a:r>
                  <a:rPr lang="ko-KR" altLang="en-US" dirty="0"/>
                  <a:t> 선형 분리 가능함</a:t>
                </a:r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r>
                  <a:rPr lang="ko-KR" altLang="en-US" dirty="0"/>
                  <a:t> 사람이 수작업으로 특징 학습을 수행한 셈</a:t>
                </a:r>
                <a:endParaRPr lang="en-US" altLang="ko-KR" dirty="0"/>
              </a:p>
              <a:p>
                <a:endParaRPr lang="en-US" altLang="ko-KR" dirty="0"/>
              </a:p>
              <a:p>
                <a:pPr marL="0" indent="0">
                  <a:buNone/>
                </a:pPr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blipFill rotWithShape="1">
                <a:blip r:embed="rId2"/>
                <a:stretch>
                  <a:fillRect l="-555" t="-5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276872"/>
            <a:ext cx="6419356" cy="2376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305140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3.3.1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특징 공간 변환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/>
            <p:txBody>
              <a:bodyPr/>
              <a:lstStyle/>
              <a:p>
                <a:r>
                  <a:rPr lang="ko-KR" altLang="en-US" dirty="0" err="1"/>
                  <a:t>퍼셉트론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1</a:t>
                </a:r>
                <a:r>
                  <a:rPr lang="ko-KR" altLang="en-US" dirty="0"/>
                  <a:t>개를 순차 결합하면</a:t>
                </a:r>
                <a:r>
                  <a:rPr lang="en-US" altLang="ko-KR" dirty="0"/>
                  <a:t>,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/>
                  <a:t>새로운 특징 공간 </a:t>
                </a:r>
                <a14:m>
                  <m:oMath xmlns:m="http://schemas.openxmlformats.org/officeDocument/2006/math">
                    <m:r>
                      <a:rPr lang="en-US" altLang="ko-KR" b="1">
                        <a:latin typeface="Cambria Math"/>
                      </a:rPr>
                      <m:t>𝐳</m:t>
                    </m:r>
                  </m:oMath>
                </a14:m>
                <a:r>
                  <a:rPr lang="ko-KR" altLang="en-US" dirty="0"/>
                  <a:t>에서 선형 분리를 수행하는 </a:t>
                </a:r>
                <a:r>
                  <a:rPr lang="ko-KR" altLang="en-US" dirty="0" err="1"/>
                  <a:t>퍼셉트론</a:t>
                </a:r>
                <a:r>
                  <a:rPr lang="ko-KR" altLang="en-US" dirty="0"/>
                  <a:t>③을 순차 결합하면</a:t>
                </a:r>
                <a:r>
                  <a:rPr lang="en-US" altLang="ko-KR" dirty="0"/>
                  <a:t>, [</a:t>
                </a:r>
                <a:r>
                  <a:rPr lang="ko-KR" altLang="en-US" dirty="0"/>
                  <a:t>그림 </a:t>
                </a:r>
                <a:r>
                  <a:rPr lang="en-US" altLang="ko-KR" dirty="0"/>
                  <a:t>3-10(b)]</a:t>
                </a:r>
                <a:r>
                  <a:rPr lang="ko-KR" altLang="en-US" dirty="0"/>
                  <a:t>의 </a:t>
                </a:r>
                <a:r>
                  <a:rPr lang="ko-KR" altLang="en-US" dirty="0">
                    <a:solidFill>
                      <a:srgbClr val="0000FF"/>
                    </a:solidFill>
                  </a:rPr>
                  <a:t>다층 </a:t>
                </a:r>
                <a:r>
                  <a:rPr lang="ko-KR" altLang="en-US" dirty="0" err="1">
                    <a:solidFill>
                      <a:srgbClr val="0000FF"/>
                    </a:solidFill>
                  </a:rPr>
                  <a:t>퍼셉트론</a:t>
                </a:r>
                <a:r>
                  <a:rPr lang="ko-KR" altLang="en-US" dirty="0" err="1"/>
                  <a:t>이</a:t>
                </a:r>
                <a:r>
                  <a:rPr lang="ko-KR" altLang="en-US" dirty="0"/>
                  <a:t> 됨</a:t>
                </a: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/>
                  <a:t>이 다층 </a:t>
                </a:r>
                <a:r>
                  <a:rPr lang="ko-KR" altLang="en-US" dirty="0" err="1"/>
                  <a:t>퍼셉트론은</a:t>
                </a:r>
                <a:r>
                  <a:rPr lang="ko-KR" altLang="en-US" dirty="0"/>
                  <a:t> 훈련집합에 있는 </a:t>
                </a:r>
                <a:r>
                  <a:rPr lang="en-US" altLang="ko-KR" dirty="0"/>
                  <a:t>4</a:t>
                </a:r>
                <a:r>
                  <a:rPr lang="ko-KR" altLang="en-US" dirty="0"/>
                  <a:t>개 샘플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ko-KR" b="0" i="1" smtClean="0">
                                  <a:latin typeface="Cambria Math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b="0" i="1" smtClean="0">
                                  <a:latin typeface="Cambria Math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ko-KR" i="1">
                                  <a:latin typeface="Cambria Math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b="0" i="1" smtClean="0">
                                  <a:latin typeface="Cambria Math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altLang="ko-KR" b="0" i="1" smtClean="0">
                                  <a:latin typeface="Cambria Math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i="1">
                                  <a:latin typeface="Cambria Math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altLang="ko-KR" b="0" i="1" smtClean="0">
                                  <a:latin typeface="Cambria Math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b="0" i="1" smtClean="0">
                                  <a:latin typeface="Cambria Math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ko-KR" altLang="en-US" dirty="0"/>
                  <a:t>을 제대로 분류하나</a:t>
                </a:r>
                <a:r>
                  <a:rPr lang="en-US" altLang="ko-KR" dirty="0"/>
                  <a:t>?</a:t>
                </a:r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endParaRPr lang="en-US" altLang="ko-KR" dirty="0"/>
              </a:p>
              <a:p>
                <a:pPr marL="0" indent="0">
                  <a:buNone/>
                </a:pPr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blipFill rotWithShape="1">
                <a:blip r:embed="rId2"/>
                <a:stretch>
                  <a:fillRect l="-5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149" y="2295721"/>
            <a:ext cx="6098115" cy="26454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90230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3.3.1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특징 공간 변환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/>
            <p:txBody>
              <a:bodyPr/>
              <a:lstStyle/>
              <a:p>
                <a:r>
                  <a:rPr lang="ko-KR" altLang="en-US" dirty="0"/>
                  <a:t>다층 </a:t>
                </a:r>
                <a:r>
                  <a:rPr lang="ko-KR" altLang="en-US" dirty="0" err="1"/>
                  <a:t>퍼셉트론의</a:t>
                </a:r>
                <a:r>
                  <a:rPr lang="ko-KR" altLang="en-US" dirty="0"/>
                  <a:t> 용량</a:t>
                </a:r>
                <a:endParaRPr lang="en-US" altLang="ko-KR" dirty="0"/>
              </a:p>
              <a:p>
                <a:pPr lvl="1"/>
                <a:r>
                  <a:rPr lang="en-US" altLang="ko-KR" dirty="0"/>
                  <a:t>[</a:t>
                </a:r>
                <a:r>
                  <a:rPr lang="ko-KR" altLang="en-US" dirty="0"/>
                  <a:t>그림 </a:t>
                </a:r>
                <a:r>
                  <a:rPr lang="en-US" altLang="ko-KR" dirty="0"/>
                  <a:t>3-11]</a:t>
                </a:r>
                <a:r>
                  <a:rPr lang="ko-KR" altLang="en-US" dirty="0"/>
                  <a:t>처럼 </a:t>
                </a:r>
                <a:r>
                  <a:rPr lang="en-US" altLang="ko-KR" dirty="0"/>
                  <a:t>3</a:t>
                </a:r>
                <a:r>
                  <a:rPr lang="ko-KR" altLang="en-US" dirty="0"/>
                  <a:t>개 </a:t>
                </a:r>
                <a:r>
                  <a:rPr lang="ko-KR" altLang="en-US" dirty="0" err="1"/>
                  <a:t>퍼셉트론을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결합하면</a:t>
                </a:r>
                <a:r>
                  <a:rPr lang="en-US" altLang="ko-KR" dirty="0"/>
                  <a:t>, 2</a:t>
                </a:r>
                <a:r>
                  <a:rPr lang="ko-KR" altLang="en-US" dirty="0"/>
                  <a:t>차원 공간을 </a:t>
                </a:r>
                <a:r>
                  <a:rPr lang="en-US" altLang="ko-KR" dirty="0"/>
                  <a:t>7</a:t>
                </a:r>
                <a:r>
                  <a:rPr lang="ko-KR" altLang="en-US" dirty="0"/>
                  <a:t>개 영역으로 나누고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각 영역을 </a:t>
                </a:r>
                <a:r>
                  <a:rPr lang="en-US" altLang="ko-KR" dirty="0"/>
                  <a:t>3</a:t>
                </a:r>
                <a:r>
                  <a:rPr lang="ko-KR" altLang="en-US" dirty="0"/>
                  <a:t>차원 점으로 변환</a:t>
                </a:r>
                <a:endParaRPr lang="en-US" altLang="ko-KR" dirty="0"/>
              </a:p>
              <a:p>
                <a:pPr lvl="1"/>
                <a:r>
                  <a:rPr lang="ko-KR" altLang="en-US" dirty="0"/>
                  <a:t>활성함수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/>
                      </a:rPr>
                      <m:t>𝜏</m:t>
                    </m:r>
                  </m:oMath>
                </a14:m>
                <a:r>
                  <a:rPr lang="ko-KR" altLang="en-US" dirty="0" err="1"/>
                  <a:t>로</a:t>
                </a:r>
                <a:r>
                  <a:rPr lang="ko-KR" altLang="en-US" dirty="0"/>
                  <a:t> 계단함수를 사용하므로 영역을 점으로 변환</a:t>
                </a:r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r>
                  <a:rPr lang="ko-KR" altLang="en-US" dirty="0"/>
                  <a:t>일반화하여</a:t>
                </a:r>
                <a:r>
                  <a:rPr lang="en-US" altLang="ko-KR" dirty="0"/>
                  <a:t>, </a:t>
                </a:r>
                <a:r>
                  <a:rPr lang="en-US" altLang="ko-KR" i="1" dirty="0">
                    <a:latin typeface="Times New Roman" pitchFamily="18" charset="0"/>
                    <a:cs typeface="Times New Roman" pitchFamily="18" charset="0"/>
                  </a:rPr>
                  <a:t>p</a:t>
                </a:r>
                <a:r>
                  <a:rPr lang="ko-KR" altLang="en-US" dirty="0"/>
                  <a:t>개 </a:t>
                </a:r>
                <a:r>
                  <a:rPr lang="ko-KR" altLang="en-US" dirty="0" err="1"/>
                  <a:t>퍼셉트론을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결합하면 </a:t>
                </a:r>
                <a:r>
                  <a:rPr lang="en-US" altLang="ko-KR" i="1" dirty="0">
                    <a:latin typeface="Times New Roman" pitchFamily="18" charset="0"/>
                    <a:cs typeface="Times New Roman" pitchFamily="18" charset="0"/>
                  </a:rPr>
                  <a:t>p</a:t>
                </a:r>
                <a:r>
                  <a:rPr lang="ko-KR" altLang="en-US" dirty="0"/>
                  <a:t>차원 공간으로 변환 </a:t>
                </a:r>
                <a:endParaRPr lang="en-US" altLang="ko-KR" dirty="0"/>
              </a:p>
              <a:p>
                <a:pPr lvl="2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/>
                      </a:rPr>
                      <m:t>1+</m:t>
                    </m:r>
                    <m:nary>
                      <m:naryPr>
                        <m:chr m:val="∑"/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b="0" i="1" smtClean="0">
                            <a:latin typeface="Cambria Math"/>
                          </a:rPr>
                          <m:t>𝑖</m:t>
                        </m:r>
                        <m:r>
                          <a:rPr lang="en-US" altLang="ko-KR" b="0" i="1" smtClean="0">
                            <a:latin typeface="Cambria Math"/>
                          </a:rPr>
                          <m:t>=1</m:t>
                        </m:r>
                      </m:sub>
                      <m:sup>
                        <m:r>
                          <a:rPr lang="en-US" altLang="ko-KR" b="0" i="1" smtClean="0">
                            <a:latin typeface="Cambria Math"/>
                          </a:rPr>
                          <m:t>𝑝</m:t>
                        </m:r>
                      </m:sup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𝑖</m:t>
                        </m:r>
                      </m:e>
                    </m:nary>
                  </m:oMath>
                </a14:m>
                <a:r>
                  <a:rPr lang="ko-KR" altLang="en-US" dirty="0"/>
                  <a:t>개의 영역으로 분할</a:t>
                </a:r>
                <a:endParaRPr lang="en-US" altLang="ko-KR" dirty="0"/>
              </a:p>
              <a:p>
                <a:pPr lvl="2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endParaRPr lang="en-US" altLang="ko-KR" dirty="0"/>
              </a:p>
              <a:p>
                <a:pPr marL="0" indent="0">
                  <a:buNone/>
                </a:pPr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blipFill rotWithShape="1">
                <a:blip r:embed="rId2"/>
                <a:stretch>
                  <a:fillRect l="-5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564904"/>
            <a:ext cx="6192688" cy="20940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248606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3.3.2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활성함수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764704"/>
            <a:ext cx="8784976" cy="5832648"/>
          </a:xfrm>
        </p:spPr>
        <p:txBody>
          <a:bodyPr/>
          <a:lstStyle/>
          <a:p>
            <a:r>
              <a:rPr lang="ko-KR" altLang="en-US" dirty="0"/>
              <a:t>딱딱한 공간 분할과 부드러운 공간 분할</a:t>
            </a:r>
            <a:endParaRPr lang="en-US" altLang="ko-KR" dirty="0"/>
          </a:p>
          <a:p>
            <a:pPr lvl="1"/>
            <a:r>
              <a:rPr lang="ko-KR" altLang="en-US" dirty="0"/>
              <a:t>계단함수는 딱딱한 의사결정</a:t>
            </a:r>
            <a:r>
              <a:rPr lang="en-US" altLang="ko-KR" dirty="0"/>
              <a:t>(</a:t>
            </a:r>
            <a:r>
              <a:rPr lang="ko-KR" altLang="en-US" dirty="0"/>
              <a:t>영역을 점으로 변환</a:t>
            </a:r>
            <a:r>
              <a:rPr lang="en-US" altLang="ko-KR" dirty="0"/>
              <a:t>). </a:t>
            </a:r>
            <a:r>
              <a:rPr lang="ko-KR" altLang="en-US" dirty="0"/>
              <a:t>나머지 활성함수는 부드러운 의사결정</a:t>
            </a:r>
            <a:r>
              <a:rPr lang="en-US" altLang="ko-KR" dirty="0"/>
              <a:t>(</a:t>
            </a:r>
            <a:r>
              <a:rPr lang="ko-KR" altLang="en-US" dirty="0"/>
              <a:t>영역을 영역으로 변환</a:t>
            </a:r>
            <a:r>
              <a:rPr lang="en-US" altLang="ko-KR" dirty="0"/>
              <a:t>)</a:t>
            </a:r>
          </a:p>
          <a:p>
            <a:pPr marL="266700" lvl="1" indent="0">
              <a:buNone/>
            </a:pP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917" y="1838130"/>
            <a:ext cx="7507476" cy="2066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45" y="4328492"/>
            <a:ext cx="4577866" cy="19320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129902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3.3.2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활성함수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764704"/>
            <a:ext cx="8784976" cy="5832648"/>
          </a:xfrm>
        </p:spPr>
        <p:txBody>
          <a:bodyPr/>
          <a:lstStyle/>
          <a:p>
            <a:r>
              <a:rPr lang="ko-KR" altLang="en-US" dirty="0"/>
              <a:t>신경망이 사용하는 다양한 활성함수</a:t>
            </a:r>
            <a:endParaRPr lang="en-US" altLang="ko-KR" dirty="0"/>
          </a:p>
          <a:p>
            <a:pPr lvl="1"/>
            <a:r>
              <a:rPr lang="ko-KR" altLang="en-US" dirty="0" err="1"/>
              <a:t>로지스틱</a:t>
            </a:r>
            <a:r>
              <a:rPr lang="ko-KR" altLang="en-US" dirty="0"/>
              <a:t> </a:t>
            </a:r>
            <a:r>
              <a:rPr lang="ko-KR" altLang="en-US" dirty="0" err="1"/>
              <a:t>시그모이드와</a:t>
            </a:r>
            <a:r>
              <a:rPr lang="ko-KR" altLang="en-US" dirty="0"/>
              <a:t> </a:t>
            </a:r>
            <a:r>
              <a:rPr lang="ko-KR" altLang="en-US" dirty="0" err="1"/>
              <a:t>하이퍼볼릭</a:t>
            </a:r>
            <a:r>
              <a:rPr lang="ko-KR" altLang="en-US" dirty="0"/>
              <a:t> 탄젠트는 </a:t>
            </a:r>
            <a:r>
              <a:rPr lang="en-US" altLang="ko-KR" i="1" dirty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ko-KR" altLang="en-US" dirty="0"/>
              <a:t>가 커질수록 계단함수에 가까워짐</a:t>
            </a:r>
            <a:endParaRPr lang="en-US" altLang="ko-KR" dirty="0"/>
          </a:p>
          <a:p>
            <a:pPr lvl="1"/>
            <a:r>
              <a:rPr lang="ko-KR" altLang="en-US" dirty="0"/>
              <a:t>모두 </a:t>
            </a:r>
            <a:r>
              <a:rPr lang="en-US" altLang="ko-KR" dirty="0"/>
              <a:t>1</a:t>
            </a:r>
            <a:r>
              <a:rPr lang="ko-KR" altLang="en-US" dirty="0"/>
              <a:t>차 </a:t>
            </a:r>
            <a:r>
              <a:rPr lang="ko-KR" altLang="en-US" dirty="0" err="1"/>
              <a:t>도함수</a:t>
            </a:r>
            <a:r>
              <a:rPr lang="ko-KR" altLang="en-US" dirty="0"/>
              <a:t> 계산이 빠름 </a:t>
            </a:r>
            <a:r>
              <a:rPr lang="en-US" altLang="ko-KR" dirty="0"/>
              <a:t>(</a:t>
            </a:r>
            <a:r>
              <a:rPr lang="ko-KR" altLang="en-US" dirty="0"/>
              <a:t>특히 </a:t>
            </a:r>
            <a:r>
              <a:rPr lang="en-US" altLang="ko-KR" dirty="0" err="1"/>
              <a:t>ReLU</a:t>
            </a:r>
            <a:r>
              <a:rPr lang="ko-KR" altLang="en-US" dirty="0"/>
              <a:t>는 비교 연산 한 번</a:t>
            </a:r>
            <a:r>
              <a:rPr lang="en-US" altLang="ko-KR" dirty="0"/>
              <a:t>)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 err="1"/>
              <a:t>퍼셉트론은</a:t>
            </a:r>
            <a:r>
              <a:rPr lang="ko-KR" altLang="en-US" dirty="0"/>
              <a:t> 계단함수</a:t>
            </a:r>
            <a:r>
              <a:rPr lang="en-US" altLang="ko-KR" dirty="0"/>
              <a:t>, </a:t>
            </a:r>
            <a:r>
              <a:rPr lang="ko-KR" altLang="en-US" dirty="0"/>
              <a:t>다층 </a:t>
            </a:r>
            <a:r>
              <a:rPr lang="ko-KR" altLang="en-US" dirty="0" err="1"/>
              <a:t>퍼셉트론은</a:t>
            </a:r>
            <a:r>
              <a:rPr lang="ko-KR" altLang="en-US" dirty="0"/>
              <a:t> </a:t>
            </a:r>
            <a:r>
              <a:rPr lang="ko-KR" altLang="en-US" dirty="0" err="1"/>
              <a:t>로지스틱</a:t>
            </a:r>
            <a:r>
              <a:rPr lang="ko-KR" altLang="en-US" dirty="0"/>
              <a:t> </a:t>
            </a:r>
            <a:r>
              <a:rPr lang="ko-KR" altLang="en-US" dirty="0" err="1"/>
              <a:t>시그모이드와</a:t>
            </a:r>
            <a:r>
              <a:rPr lang="ko-KR" altLang="en-US" dirty="0"/>
              <a:t> </a:t>
            </a:r>
            <a:r>
              <a:rPr lang="ko-KR" altLang="en-US" dirty="0" err="1"/>
              <a:t>하이퍼볼릭</a:t>
            </a:r>
            <a:r>
              <a:rPr lang="ko-KR" altLang="en-US" dirty="0"/>
              <a:t> 탄젠트</a:t>
            </a:r>
            <a:r>
              <a:rPr lang="en-US" altLang="ko-KR" dirty="0"/>
              <a:t>, </a:t>
            </a:r>
            <a:r>
              <a:rPr lang="ko-KR" altLang="en-US" dirty="0" err="1"/>
              <a:t>딥러닝은</a:t>
            </a:r>
            <a:r>
              <a:rPr lang="ko-KR" altLang="en-US" dirty="0"/>
              <a:t> </a:t>
            </a:r>
            <a:r>
              <a:rPr lang="en-US" altLang="ko-KR" dirty="0" err="1"/>
              <a:t>ReLU</a:t>
            </a:r>
            <a:r>
              <a:rPr lang="ko-KR" altLang="en-US" dirty="0"/>
              <a:t>를 주로 사용</a:t>
            </a:r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110710"/>
            <a:ext cx="7272808" cy="33345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813539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3.3.3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구조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764704"/>
            <a:ext cx="8784976" cy="5832648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그림 </a:t>
            </a:r>
            <a:r>
              <a:rPr lang="en-US" altLang="ko-KR" dirty="0"/>
              <a:t>3-14(a)]</a:t>
            </a:r>
            <a:r>
              <a:rPr lang="ko-KR" altLang="en-US" dirty="0"/>
              <a:t>는 </a:t>
            </a:r>
            <a:r>
              <a:rPr lang="ko-KR" altLang="en-US" dirty="0" err="1"/>
              <a:t>입력층</a:t>
            </a:r>
            <a:r>
              <a:rPr lang="en-US" altLang="ko-KR" dirty="0"/>
              <a:t>-</a:t>
            </a:r>
            <a:r>
              <a:rPr lang="ko-KR" altLang="en-US" dirty="0" err="1"/>
              <a:t>은닉층</a:t>
            </a:r>
            <a:r>
              <a:rPr lang="en-US" altLang="ko-KR" dirty="0"/>
              <a:t>-</a:t>
            </a:r>
            <a:r>
              <a:rPr lang="ko-KR" altLang="en-US" dirty="0" err="1"/>
              <a:t>출력층의</a:t>
            </a:r>
            <a:r>
              <a:rPr lang="ko-KR" altLang="en-US" dirty="0"/>
              <a:t> </a:t>
            </a:r>
            <a:r>
              <a:rPr lang="en-US" altLang="ko-KR" dirty="0"/>
              <a:t>2</a:t>
            </a:r>
            <a:r>
              <a:rPr lang="ko-KR" altLang="en-US" dirty="0"/>
              <a:t>층 구조</a:t>
            </a:r>
            <a:endParaRPr lang="en-US" altLang="ko-KR" dirty="0"/>
          </a:p>
          <a:p>
            <a:pPr lvl="1"/>
            <a:r>
              <a:rPr lang="en-US" altLang="ko-KR" i="1" dirty="0"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altLang="ko-KR" dirty="0">
                <a:latin typeface="Times New Roman" pitchFamily="18" charset="0"/>
                <a:cs typeface="Times New Roman" pitchFamily="18" charset="0"/>
              </a:rPr>
              <a:t>+1</a:t>
            </a:r>
            <a:r>
              <a:rPr lang="ko-KR" altLang="en-US" dirty="0"/>
              <a:t>개의</a:t>
            </a:r>
            <a:r>
              <a:rPr lang="en-US" altLang="ko-KR" dirty="0"/>
              <a:t> </a:t>
            </a:r>
            <a:r>
              <a:rPr lang="ko-KR" altLang="en-US" dirty="0"/>
              <a:t>입력 </a:t>
            </a:r>
            <a:r>
              <a:rPr lang="ko-KR" altLang="en-US" dirty="0" err="1"/>
              <a:t>노드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en-US" altLang="ko-KR" i="1" dirty="0">
                <a:latin typeface="Times New Roman" pitchFamily="18" charset="0"/>
                <a:cs typeface="Times New Roman" pitchFamily="18" charset="0"/>
              </a:rPr>
              <a:t>d</a:t>
            </a:r>
            <a:r>
              <a:rPr lang="ko-KR" altLang="en-US" dirty="0"/>
              <a:t>는 특징의 개수</a:t>
            </a:r>
            <a:r>
              <a:rPr lang="en-US" altLang="ko-KR" dirty="0"/>
              <a:t>). </a:t>
            </a:r>
            <a:r>
              <a:rPr lang="en-US" altLang="ko-KR" i="1" dirty="0">
                <a:latin typeface="Times New Roman" pitchFamily="18" charset="0"/>
                <a:cs typeface="Times New Roman" pitchFamily="18" charset="0"/>
              </a:rPr>
              <a:t>c</a:t>
            </a:r>
            <a:r>
              <a:rPr lang="ko-KR" altLang="en-US" dirty="0"/>
              <a:t>개의 출력 </a:t>
            </a:r>
            <a:r>
              <a:rPr lang="ko-KR" altLang="en-US" dirty="0" err="1"/>
              <a:t>노드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en-US" altLang="ko-KR" i="1" dirty="0">
                <a:latin typeface="Times New Roman" pitchFamily="18" charset="0"/>
                <a:cs typeface="Times New Roman" pitchFamily="18" charset="0"/>
              </a:rPr>
              <a:t>c</a:t>
            </a:r>
            <a:r>
              <a:rPr lang="ko-KR" altLang="en-US" dirty="0"/>
              <a:t>는 부류 개수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i="1" dirty="0">
                <a:latin typeface="Times New Roman" pitchFamily="18" charset="0"/>
                <a:cs typeface="Times New Roman" pitchFamily="18" charset="0"/>
              </a:rPr>
              <a:t>p</a:t>
            </a:r>
            <a:r>
              <a:rPr lang="ko-KR" altLang="en-US" dirty="0"/>
              <a:t>개의 은닉 </a:t>
            </a:r>
            <a:r>
              <a:rPr lang="ko-KR" altLang="en-US" dirty="0" err="1"/>
              <a:t>노드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i="1" dirty="0">
                <a:latin typeface="Times New Roman" pitchFamily="18" charset="0"/>
                <a:cs typeface="Times New Roman" pitchFamily="18" charset="0"/>
              </a:rPr>
              <a:t>p</a:t>
            </a:r>
            <a:r>
              <a:rPr lang="ko-KR" altLang="en-US" dirty="0"/>
              <a:t>는 </a:t>
            </a:r>
            <a:r>
              <a:rPr lang="ko-KR" altLang="en-US" dirty="0" err="1"/>
              <a:t>하이퍼</a:t>
            </a:r>
            <a:r>
              <a:rPr lang="ko-KR" altLang="en-US" dirty="0"/>
              <a:t> 매개변수</a:t>
            </a:r>
            <a:r>
              <a:rPr lang="en-US" altLang="ko-KR" dirty="0"/>
              <a:t>(</a:t>
            </a:r>
            <a:r>
              <a:rPr lang="ko-KR" altLang="en-US" dirty="0"/>
              <a:t>사용자가 정해주는 매개변수</a:t>
            </a:r>
            <a:r>
              <a:rPr lang="en-US" altLang="ko-KR" dirty="0"/>
              <a:t>)</a:t>
            </a:r>
          </a:p>
          <a:p>
            <a:pPr lvl="2"/>
            <a:r>
              <a:rPr lang="en-US" altLang="ko-KR" i="1" dirty="0">
                <a:latin typeface="Times New Roman" pitchFamily="18" charset="0"/>
                <a:cs typeface="Times New Roman" pitchFamily="18" charset="0"/>
              </a:rPr>
              <a:t>p</a:t>
            </a:r>
            <a:r>
              <a:rPr lang="ko-KR" altLang="en-US" dirty="0"/>
              <a:t>가 너무 크면 과잉적합</a:t>
            </a:r>
            <a:r>
              <a:rPr lang="en-US" altLang="ko-KR" dirty="0"/>
              <a:t>, </a:t>
            </a:r>
            <a:r>
              <a:rPr lang="ko-KR" altLang="en-US" dirty="0"/>
              <a:t>너무 작으면 과소적합 </a:t>
            </a:r>
            <a:r>
              <a:rPr lang="en-US" altLang="ko-KR" dirty="0">
                <a:sym typeface="Wingdings" pitchFamily="2" charset="2"/>
              </a:rPr>
              <a:t> 5.5</a:t>
            </a:r>
            <a:r>
              <a:rPr lang="ko-KR" altLang="en-US" dirty="0">
                <a:sym typeface="Wingdings" pitchFamily="2" charset="2"/>
              </a:rPr>
              <a:t>절의 </a:t>
            </a:r>
            <a:r>
              <a:rPr lang="ko-KR" altLang="en-US" dirty="0" err="1">
                <a:sym typeface="Wingdings" pitchFamily="2" charset="2"/>
              </a:rPr>
              <a:t>하이퍼</a:t>
            </a:r>
            <a:r>
              <a:rPr lang="ko-KR" altLang="en-US" dirty="0">
                <a:sym typeface="Wingdings" pitchFamily="2" charset="2"/>
              </a:rPr>
              <a:t> 매개변수 최적화</a:t>
            </a:r>
            <a:endParaRPr lang="en-US" altLang="ko-KR" dirty="0"/>
          </a:p>
          <a:p>
            <a:r>
              <a:rPr lang="en-US" altLang="ko-KR" dirty="0"/>
              <a:t>[</a:t>
            </a:r>
            <a:r>
              <a:rPr lang="ko-KR" altLang="en-US" dirty="0"/>
              <a:t>그림 </a:t>
            </a:r>
            <a:r>
              <a:rPr lang="en-US" altLang="ko-KR" dirty="0"/>
              <a:t>3-14(b)]</a:t>
            </a:r>
            <a:r>
              <a:rPr lang="ko-KR" altLang="en-US" dirty="0"/>
              <a:t>는 </a:t>
            </a:r>
            <a:r>
              <a:rPr lang="ko-KR" altLang="en-US" dirty="0" err="1"/>
              <a:t>입력층</a:t>
            </a:r>
            <a:r>
              <a:rPr lang="en-US" altLang="ko-KR" dirty="0"/>
              <a:t>-</a:t>
            </a:r>
            <a:r>
              <a:rPr lang="ko-KR" altLang="en-US" dirty="0" err="1"/>
              <a:t>은닉층</a:t>
            </a:r>
            <a:r>
              <a:rPr lang="en-US" altLang="ko-KR" dirty="0"/>
              <a:t>-</a:t>
            </a:r>
            <a:r>
              <a:rPr lang="ko-KR" altLang="en-US" dirty="0" err="1"/>
              <a:t>은닉층</a:t>
            </a:r>
            <a:r>
              <a:rPr lang="en-US" altLang="ko-KR" dirty="0"/>
              <a:t>-</a:t>
            </a:r>
            <a:r>
              <a:rPr lang="ko-KR" altLang="en-US" dirty="0" err="1"/>
              <a:t>출력층의</a:t>
            </a:r>
            <a:r>
              <a:rPr lang="ko-KR" altLang="en-US" dirty="0"/>
              <a:t> </a:t>
            </a:r>
            <a:r>
              <a:rPr lang="en-US" altLang="ko-KR" dirty="0"/>
              <a:t>3</a:t>
            </a:r>
            <a:r>
              <a:rPr lang="ko-KR" altLang="en-US" dirty="0"/>
              <a:t>층 구조</a:t>
            </a:r>
            <a:endParaRPr lang="en-US" altLang="ko-KR" dirty="0"/>
          </a:p>
          <a:p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956283"/>
            <a:ext cx="7729924" cy="34631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182282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/>
          <p:cNvSpPr txBox="1">
            <a:spLocks/>
          </p:cNvSpPr>
          <p:nvPr/>
        </p:nvSpPr>
        <p:spPr>
          <a:xfrm>
            <a:off x="251520" y="1412776"/>
            <a:ext cx="8568952" cy="568863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50000"/>
              </a:lnSpc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lang="en-US" altLang="ko-KR" sz="16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751" y="1628800"/>
            <a:ext cx="7970490" cy="30785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535476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3.3.3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구조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>
              <a:xfrm>
                <a:off x="179512" y="764704"/>
                <a:ext cx="8784976" cy="5832648"/>
              </a:xfrm>
            </p:spPr>
            <p:txBody>
              <a:bodyPr/>
              <a:lstStyle/>
              <a:p>
                <a:r>
                  <a:rPr lang="ko-KR" altLang="en-US" dirty="0"/>
                  <a:t>다층 </a:t>
                </a:r>
                <a:r>
                  <a:rPr lang="ko-KR" altLang="en-US" dirty="0" err="1"/>
                  <a:t>퍼셉트론의</a:t>
                </a:r>
                <a:r>
                  <a:rPr lang="ko-KR" altLang="en-US" dirty="0"/>
                  <a:t> 매개변수</a:t>
                </a:r>
                <a:r>
                  <a:rPr lang="en-US" altLang="ko-KR" dirty="0"/>
                  <a:t>(</a:t>
                </a:r>
                <a:r>
                  <a:rPr lang="ko-KR" altLang="en-US" dirty="0"/>
                  <a:t>가중치</a:t>
                </a:r>
                <a:r>
                  <a:rPr lang="en-US" altLang="ko-KR" dirty="0"/>
                  <a:t>)</a:t>
                </a:r>
              </a:p>
              <a:p>
                <a:pPr lvl="1"/>
                <a:r>
                  <a:rPr lang="ko-KR" altLang="en-US" dirty="0" err="1"/>
                  <a:t>입력층</a:t>
                </a:r>
                <a:r>
                  <a:rPr lang="en-US" altLang="ko-KR" dirty="0"/>
                  <a:t>-</a:t>
                </a:r>
                <a:r>
                  <a:rPr lang="ko-KR" altLang="en-US" dirty="0" err="1"/>
                  <a:t>은닉층을</a:t>
                </a:r>
                <a:r>
                  <a:rPr lang="ko-KR" altLang="en-US" dirty="0"/>
                  <a:t> 연결하는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1" i="0" smtClean="0">
                            <a:latin typeface="Cambria Math"/>
                          </a:rPr>
                          <m:t>𝐔</m:t>
                        </m:r>
                      </m:e>
                      <m:sup>
                        <m:r>
                          <a:rPr lang="en-US" altLang="ko-KR" b="0" i="1" smtClean="0">
                            <a:latin typeface="Cambria Math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altLang="ko-KR" dirty="0"/>
                  <a:t> 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b="0" i="1" dirty="0" smtClean="0">
                            <a:latin typeface="Cambria Math"/>
                          </a:rPr>
                          <m:t>𝑢</m:t>
                        </m:r>
                      </m:e>
                      <m:sub>
                        <m:r>
                          <a:rPr lang="en-US" altLang="ko-KR" b="0" i="1" dirty="0" smtClean="0">
                            <a:latin typeface="Cambria Math"/>
                          </a:rPr>
                          <m:t>𝑗𝑖</m:t>
                        </m:r>
                      </m:sub>
                      <m:sup>
                        <m:r>
                          <a:rPr lang="en-US" altLang="ko-KR" b="0" i="1" dirty="0" smtClean="0">
                            <a:latin typeface="Cambria Math"/>
                          </a:rPr>
                          <m:t>1</m:t>
                        </m:r>
                      </m:sup>
                    </m:sSubSup>
                  </m:oMath>
                </a14:m>
                <a:r>
                  <a:rPr lang="ko-KR" altLang="en-US" dirty="0"/>
                  <a:t>은 </a:t>
                </a:r>
                <a:r>
                  <a:rPr lang="ko-KR" altLang="en-US" dirty="0" err="1"/>
                  <a:t>입력층의</a:t>
                </a:r>
                <a:r>
                  <a:rPr lang="ko-KR" altLang="en-US" dirty="0"/>
                  <a:t> </a:t>
                </a:r>
                <a:r>
                  <a:rPr lang="en-US" altLang="ko-KR" i="1" dirty="0">
                    <a:latin typeface="Times New Roman" pitchFamily="18" charset="0"/>
                    <a:cs typeface="Times New Roman" pitchFamily="18" charset="0"/>
                  </a:rPr>
                  <a:t>i</a:t>
                </a:r>
                <a:r>
                  <a:rPr lang="ko-KR" altLang="en-US" dirty="0">
                    <a:latin typeface="Times New Roman" pitchFamily="18" charset="0"/>
                    <a:cs typeface="Times New Roman" pitchFamily="18" charset="0"/>
                  </a:rPr>
                  <a:t>번째 </a:t>
                </a:r>
                <a:r>
                  <a:rPr lang="ko-KR" altLang="en-US" dirty="0" err="1">
                    <a:latin typeface="Times New Roman" pitchFamily="18" charset="0"/>
                    <a:cs typeface="Times New Roman" pitchFamily="18" charset="0"/>
                  </a:rPr>
                  <a:t>노드를</a:t>
                </a:r>
                <a:r>
                  <a:rPr lang="ko-KR" altLang="en-US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ko-KR" altLang="en-US" dirty="0" err="1">
                    <a:latin typeface="Times New Roman" pitchFamily="18" charset="0"/>
                    <a:cs typeface="Times New Roman" pitchFamily="18" charset="0"/>
                  </a:rPr>
                  <a:t>은닉층의</a:t>
                </a:r>
                <a:r>
                  <a:rPr lang="ko-KR" altLang="en-US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altLang="ko-KR" i="1" dirty="0">
                    <a:latin typeface="Times New Roman" pitchFamily="18" charset="0"/>
                    <a:cs typeface="Times New Roman" pitchFamily="18" charset="0"/>
                  </a:rPr>
                  <a:t>j</a:t>
                </a:r>
                <a:r>
                  <a:rPr lang="ko-KR" altLang="en-US" dirty="0">
                    <a:latin typeface="Times New Roman" pitchFamily="18" charset="0"/>
                    <a:cs typeface="Times New Roman" pitchFamily="18" charset="0"/>
                  </a:rPr>
                  <a:t>번째 </a:t>
                </a:r>
                <a:r>
                  <a:rPr lang="ko-KR" altLang="en-US" dirty="0" err="1"/>
                  <a:t>노드와</a:t>
                </a:r>
                <a:r>
                  <a:rPr lang="ko-KR" altLang="en-US" dirty="0"/>
                  <a:t> 연결</a:t>
                </a:r>
                <a:r>
                  <a:rPr lang="en-US" altLang="ko-KR" dirty="0"/>
                  <a:t>)</a:t>
                </a:r>
              </a:p>
              <a:p>
                <a:pPr lvl="1"/>
                <a:r>
                  <a:rPr lang="ko-KR" altLang="en-US" dirty="0" err="1"/>
                  <a:t>은닉층</a:t>
                </a:r>
                <a:r>
                  <a:rPr lang="en-US" altLang="ko-KR" dirty="0"/>
                  <a:t>-</a:t>
                </a:r>
                <a:r>
                  <a:rPr lang="ko-KR" altLang="en-US" dirty="0" err="1"/>
                  <a:t>출력층을</a:t>
                </a:r>
                <a:r>
                  <a:rPr lang="ko-KR" altLang="en-US" dirty="0"/>
                  <a:t> 연결하는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1">
                            <a:latin typeface="Cambria Math"/>
                          </a:rPr>
                          <m:t>𝐔</m:t>
                        </m:r>
                      </m:e>
                      <m:sup>
                        <m:r>
                          <a:rPr lang="en-US" altLang="ko-KR" b="1" i="1" smtClean="0">
                            <a:latin typeface="Cambria Math"/>
                          </a:rPr>
                          <m:t>𝟐</m:t>
                        </m:r>
                      </m:sup>
                    </m:sSup>
                    <m:r>
                      <a:rPr lang="en-US" altLang="ko-KR" i="1">
                        <a:latin typeface="Cambria Math"/>
                      </a:rPr>
                      <m:t> </m:t>
                    </m:r>
                  </m:oMath>
                </a14:m>
                <a:r>
                  <a:rPr lang="en-US" altLang="ko-KR" dirty="0"/>
                  <a:t>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 dirty="0">
                            <a:latin typeface="Cambria Math"/>
                          </a:rPr>
                          <m:t>𝑢</m:t>
                        </m:r>
                      </m:e>
                      <m:sub>
                        <m:r>
                          <a:rPr lang="en-US" altLang="ko-KR" b="0" i="1" dirty="0" smtClean="0">
                            <a:latin typeface="Cambria Math"/>
                          </a:rPr>
                          <m:t>𝑘</m:t>
                        </m:r>
                        <m:r>
                          <a:rPr lang="en-US" altLang="ko-KR" i="1" dirty="0">
                            <a:latin typeface="Cambria Math"/>
                          </a:rPr>
                          <m:t>𝑗</m:t>
                        </m:r>
                      </m:sub>
                      <m:sup>
                        <m:r>
                          <a:rPr lang="en-US" altLang="ko-KR" b="0" i="1" dirty="0" smtClean="0">
                            <a:latin typeface="Cambria Math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ko-KR" altLang="en-US" dirty="0"/>
                  <a:t>는 </a:t>
                </a:r>
                <a:r>
                  <a:rPr lang="ko-KR" altLang="en-US" dirty="0" err="1"/>
                  <a:t>은닉층의</a:t>
                </a:r>
                <a:r>
                  <a:rPr lang="ko-KR" altLang="en-US" dirty="0"/>
                  <a:t> </a:t>
                </a:r>
                <a:r>
                  <a:rPr lang="en-US" altLang="ko-KR" i="1" dirty="0">
                    <a:latin typeface="Times New Roman" pitchFamily="18" charset="0"/>
                    <a:cs typeface="Times New Roman" pitchFamily="18" charset="0"/>
                  </a:rPr>
                  <a:t>j</a:t>
                </a:r>
                <a:r>
                  <a:rPr lang="ko-KR" altLang="en-US" dirty="0">
                    <a:latin typeface="Times New Roman" pitchFamily="18" charset="0"/>
                    <a:cs typeface="Times New Roman" pitchFamily="18" charset="0"/>
                  </a:rPr>
                  <a:t>번째 </a:t>
                </a:r>
                <a:r>
                  <a:rPr lang="ko-KR" altLang="en-US" dirty="0" err="1">
                    <a:latin typeface="Times New Roman" pitchFamily="18" charset="0"/>
                    <a:cs typeface="Times New Roman" pitchFamily="18" charset="0"/>
                  </a:rPr>
                  <a:t>노드를</a:t>
                </a:r>
                <a:r>
                  <a:rPr lang="ko-KR" altLang="en-US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ko-KR" altLang="en-US" dirty="0" err="1">
                    <a:latin typeface="Times New Roman" pitchFamily="18" charset="0"/>
                    <a:cs typeface="Times New Roman" pitchFamily="18" charset="0"/>
                  </a:rPr>
                  <a:t>출력층의</a:t>
                </a:r>
                <a:r>
                  <a:rPr lang="ko-KR" altLang="en-US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altLang="ko-KR" i="1" dirty="0">
                    <a:latin typeface="Times New Roman" pitchFamily="18" charset="0"/>
                    <a:cs typeface="Times New Roman" pitchFamily="18" charset="0"/>
                  </a:rPr>
                  <a:t>k</a:t>
                </a:r>
                <a:r>
                  <a:rPr lang="ko-KR" altLang="en-US" dirty="0">
                    <a:latin typeface="Times New Roman" pitchFamily="18" charset="0"/>
                    <a:cs typeface="Times New Roman" pitchFamily="18" charset="0"/>
                  </a:rPr>
                  <a:t>번째 </a:t>
                </a:r>
                <a:r>
                  <a:rPr lang="ko-KR" altLang="en-US" dirty="0" err="1"/>
                  <a:t>노드와</a:t>
                </a:r>
                <a:r>
                  <a:rPr lang="ko-KR" altLang="en-US" dirty="0"/>
                  <a:t> 연결</a:t>
                </a:r>
                <a:r>
                  <a:rPr lang="en-US" altLang="ko-KR" dirty="0"/>
                  <a:t>)</a:t>
                </a:r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r>
                  <a:rPr lang="ko-KR" altLang="en-US" dirty="0"/>
                  <a:t>일반화하면</a:t>
                </a:r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 dirty="0">
                            <a:latin typeface="Cambria Math"/>
                          </a:rPr>
                          <m:t>𝑢</m:t>
                        </m:r>
                      </m:e>
                      <m:sub>
                        <m:r>
                          <a:rPr lang="en-US" altLang="ko-KR" i="1" dirty="0">
                            <a:latin typeface="Cambria Math"/>
                          </a:rPr>
                          <m:t>𝑗</m:t>
                        </m:r>
                        <m:r>
                          <a:rPr lang="en-US" altLang="ko-KR" b="0" i="1" dirty="0" smtClean="0">
                            <a:latin typeface="Cambria Math"/>
                          </a:rPr>
                          <m:t>𝑖</m:t>
                        </m:r>
                      </m:sub>
                      <m:sup>
                        <m:r>
                          <a:rPr lang="en-US" altLang="ko-KR" b="0" i="1" dirty="0" smtClean="0">
                            <a:latin typeface="Cambria Math"/>
                          </a:rPr>
                          <m:t>𝑙</m:t>
                        </m:r>
                      </m:sup>
                    </m:sSubSup>
                  </m:oMath>
                </a14:m>
                <a:r>
                  <a:rPr lang="ko-KR" altLang="en-US" dirty="0"/>
                  <a:t>은 </a:t>
                </a:r>
                <a:r>
                  <a:rPr lang="en-US" altLang="ko-KR" i="1" dirty="0">
                    <a:latin typeface="Times New Roman" pitchFamily="18" charset="0"/>
                    <a:cs typeface="Times New Roman" pitchFamily="18" charset="0"/>
                  </a:rPr>
                  <a:t>l</a:t>
                </a:r>
                <a:r>
                  <a:rPr lang="en-US" altLang="ko-KR" dirty="0">
                    <a:latin typeface="Times New Roman" pitchFamily="18" charset="0"/>
                    <a:cs typeface="Times New Roman" pitchFamily="18" charset="0"/>
                  </a:rPr>
                  <a:t>-1</a:t>
                </a:r>
                <a:r>
                  <a:rPr lang="ko-KR" altLang="en-US" dirty="0"/>
                  <a:t>번째 </a:t>
                </a:r>
                <a:r>
                  <a:rPr lang="ko-KR" altLang="en-US" dirty="0" err="1"/>
                  <a:t>은닉층의</a:t>
                </a:r>
                <a:r>
                  <a:rPr lang="ko-KR" altLang="en-US" dirty="0"/>
                  <a:t> </a:t>
                </a:r>
                <a:r>
                  <a:rPr lang="en-US" altLang="ko-KR" i="1" dirty="0">
                    <a:latin typeface="Times New Roman" pitchFamily="18" charset="0"/>
                    <a:cs typeface="Times New Roman" pitchFamily="18" charset="0"/>
                  </a:rPr>
                  <a:t>i</a:t>
                </a:r>
                <a:r>
                  <a:rPr lang="ko-KR" altLang="en-US" dirty="0">
                    <a:latin typeface="Times New Roman" pitchFamily="18" charset="0"/>
                    <a:cs typeface="Times New Roman" pitchFamily="18" charset="0"/>
                  </a:rPr>
                  <a:t>번째 </a:t>
                </a:r>
                <a:r>
                  <a:rPr lang="ko-KR" altLang="en-US" dirty="0" err="1">
                    <a:latin typeface="Times New Roman" pitchFamily="18" charset="0"/>
                    <a:cs typeface="Times New Roman" pitchFamily="18" charset="0"/>
                  </a:rPr>
                  <a:t>노드를</a:t>
                </a:r>
                <a:r>
                  <a:rPr lang="ko-KR" altLang="en-US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altLang="ko-KR" i="1" dirty="0">
                    <a:latin typeface="Times New Roman" pitchFamily="18" charset="0"/>
                    <a:cs typeface="Times New Roman" pitchFamily="18" charset="0"/>
                  </a:rPr>
                  <a:t>l</a:t>
                </a:r>
                <a:r>
                  <a:rPr lang="ko-KR" altLang="en-US" dirty="0"/>
                  <a:t>번째 </a:t>
                </a:r>
                <a:r>
                  <a:rPr lang="ko-KR" altLang="en-US" dirty="0" err="1"/>
                  <a:t>은닉층의</a:t>
                </a:r>
                <a:r>
                  <a:rPr lang="ko-KR" altLang="en-US" dirty="0"/>
                  <a:t> </a:t>
                </a:r>
                <a:r>
                  <a:rPr lang="en-US" altLang="ko-KR" i="1" dirty="0">
                    <a:latin typeface="Times New Roman" pitchFamily="18" charset="0"/>
                    <a:cs typeface="Times New Roman" pitchFamily="18" charset="0"/>
                  </a:rPr>
                  <a:t>j</a:t>
                </a:r>
                <a:r>
                  <a:rPr lang="ko-KR" altLang="en-US" dirty="0">
                    <a:latin typeface="Times New Roman" pitchFamily="18" charset="0"/>
                    <a:cs typeface="Times New Roman" pitchFamily="18" charset="0"/>
                  </a:rPr>
                  <a:t>번째 </a:t>
                </a:r>
                <a:r>
                  <a:rPr lang="ko-KR" altLang="en-US" dirty="0" err="1"/>
                  <a:t>노드와</a:t>
                </a:r>
                <a:r>
                  <a:rPr lang="ko-KR" altLang="en-US" dirty="0"/>
                  <a:t> 연결하는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가중치</a:t>
                </a:r>
                <a:endParaRPr lang="en-US" altLang="ko-KR" dirty="0"/>
              </a:p>
              <a:p>
                <a:pPr lvl="2"/>
                <a:r>
                  <a:rPr lang="ko-KR" altLang="en-US" dirty="0" err="1"/>
                  <a:t>입력층을</a:t>
                </a:r>
                <a:r>
                  <a:rPr lang="ko-KR" altLang="en-US" dirty="0"/>
                  <a:t> </a:t>
                </a:r>
                <a:r>
                  <a:rPr lang="en-US" altLang="ko-KR" dirty="0">
                    <a:latin typeface="Times New Roman" pitchFamily="18" charset="0"/>
                    <a:cs typeface="Times New Roman" pitchFamily="18" charset="0"/>
                  </a:rPr>
                  <a:t>0</a:t>
                </a:r>
                <a:r>
                  <a:rPr lang="ko-KR" altLang="en-US" dirty="0"/>
                  <a:t>번째 </a:t>
                </a:r>
                <a:r>
                  <a:rPr lang="ko-KR" altLang="en-US" dirty="0" err="1"/>
                  <a:t>은닉층</a:t>
                </a:r>
                <a:r>
                  <a:rPr lang="en-US" altLang="ko-KR" dirty="0"/>
                  <a:t> , </a:t>
                </a:r>
                <a:r>
                  <a:rPr lang="ko-KR" altLang="en-US" dirty="0" err="1"/>
                  <a:t>출력층을</a:t>
                </a:r>
                <a:r>
                  <a:rPr lang="ko-KR" altLang="en-US" dirty="0"/>
                  <a:t> 마지막 </a:t>
                </a:r>
                <a:r>
                  <a:rPr lang="ko-KR" altLang="en-US" dirty="0" err="1"/>
                  <a:t>은닉층으로</a:t>
                </a:r>
                <a:r>
                  <a:rPr lang="ko-KR" altLang="en-US" dirty="0"/>
                  <a:t> 간주</a:t>
                </a:r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marL="266700" lvl="1" indent="0">
                  <a:buNone/>
                </a:pPr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endParaRPr lang="en-US" altLang="ko-KR" dirty="0"/>
              </a:p>
              <a:p>
                <a:pPr marL="0" indent="0">
                  <a:buNone/>
                </a:pPr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xfrm>
                <a:off x="179512" y="764704"/>
                <a:ext cx="8784976" cy="5832648"/>
              </a:xfrm>
              <a:blipFill rotWithShape="1">
                <a:blip r:embed="rId2"/>
                <a:stretch>
                  <a:fillRect l="-5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270990"/>
            <a:ext cx="7318970" cy="17040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518616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3.3.4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동작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764704"/>
            <a:ext cx="8784976" cy="5832648"/>
          </a:xfrm>
        </p:spPr>
        <p:txBody>
          <a:bodyPr/>
          <a:lstStyle/>
          <a:p>
            <a:r>
              <a:rPr lang="ko-KR" altLang="en-US" dirty="0"/>
              <a:t>특징 벡터 </a:t>
            </a:r>
            <a:r>
              <a:rPr lang="en-US" altLang="ko-KR" b="1" dirty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ko-KR" altLang="en-US" dirty="0">
                <a:latin typeface="Times New Roman" pitchFamily="18" charset="0"/>
                <a:cs typeface="Times New Roman" pitchFamily="18" charset="0"/>
              </a:rPr>
              <a:t>를 출력 벡터 </a:t>
            </a:r>
            <a:r>
              <a:rPr lang="en-US" altLang="ko-KR" b="1" dirty="0">
                <a:latin typeface="Times New Roman" pitchFamily="18" charset="0"/>
                <a:cs typeface="Times New Roman" pitchFamily="18" charset="0"/>
              </a:rPr>
              <a:t>o</a:t>
            </a:r>
            <a:r>
              <a:rPr lang="ko-KR" altLang="en-US" dirty="0"/>
              <a:t>로 </a:t>
            </a:r>
            <a:r>
              <a:rPr lang="ko-KR" altLang="en-US" dirty="0" err="1"/>
              <a:t>매핑하는</a:t>
            </a:r>
            <a:r>
              <a:rPr lang="ko-KR" altLang="en-US" dirty="0"/>
              <a:t> 함수로 간주할 수 있음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깊은 신경망은                                       </a:t>
            </a:r>
            <a:r>
              <a:rPr lang="en-US" altLang="ko-KR" dirty="0">
                <a:sym typeface="Wingdings" pitchFamily="2" charset="2"/>
              </a:rPr>
              <a:t> 4</a:t>
            </a:r>
            <a:r>
              <a:rPr lang="ko-KR" altLang="en-US" dirty="0">
                <a:sym typeface="Wingdings" pitchFamily="2" charset="2"/>
              </a:rPr>
              <a:t>장의 주제</a:t>
            </a:r>
            <a:r>
              <a:rPr lang="en-US" altLang="ko-KR" dirty="0">
                <a:sym typeface="Wingdings" pitchFamily="2" charset="2"/>
              </a:rPr>
              <a:t>(</a:t>
            </a:r>
            <a:r>
              <a:rPr lang="ko-KR" altLang="en-US" dirty="0" err="1">
                <a:sym typeface="Wingdings" pitchFamily="2" charset="2"/>
              </a:rPr>
              <a:t>딥러닝</a:t>
            </a:r>
            <a:r>
              <a:rPr lang="en-US" altLang="ko-KR" dirty="0">
                <a:sym typeface="Wingdings" pitchFamily="2" charset="2"/>
              </a:rPr>
              <a:t>)</a:t>
            </a:r>
            <a:r>
              <a:rPr lang="ko-KR" altLang="en-US" dirty="0"/>
              <a:t> 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484784"/>
            <a:ext cx="6953399" cy="12558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3068960"/>
            <a:ext cx="6458868" cy="19368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9572" y="5373216"/>
            <a:ext cx="3190875" cy="49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967669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3.3.4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동작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>
              <a:xfrm>
                <a:off x="179512" y="764704"/>
                <a:ext cx="8784976" cy="5832648"/>
              </a:xfrm>
            </p:spPr>
            <p:txBody>
              <a:bodyPr/>
              <a:lstStyle/>
              <a:p>
                <a:r>
                  <a:rPr lang="ko-KR" altLang="en-US" dirty="0"/>
                  <a:t>노드가 수행하는 연산을 구체적으로 쓰면</a:t>
                </a:r>
                <a:r>
                  <a:rPr lang="en-US" altLang="ko-KR" dirty="0"/>
                  <a:t>,</a:t>
                </a:r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pPr marL="0" indent="0">
                  <a:buNone/>
                </a:pPr>
                <a:endParaRPr lang="en-US" altLang="ko-KR" dirty="0"/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b="1" i="0" smtClean="0">
                            <a:latin typeface="Cambria Math"/>
                          </a:rPr>
                          <m:t>𝐮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𝑗</m:t>
                        </m:r>
                      </m:sub>
                      <m:sup>
                        <m:r>
                          <a:rPr lang="en-US" altLang="ko-KR" b="0" i="1" smtClean="0">
                            <a:latin typeface="Cambria Math"/>
                          </a:rPr>
                          <m:t>1</m:t>
                        </m:r>
                      </m:sup>
                    </m:sSubSup>
                  </m:oMath>
                </a14:m>
                <a:r>
                  <a:rPr lang="ko-KR" altLang="en-US" dirty="0"/>
                  <a:t>은</a:t>
                </a:r>
                <a:r>
                  <a:rPr lang="en-US" altLang="ko-KR" dirty="0"/>
                  <a:t> </a:t>
                </a:r>
                <a:r>
                  <a:rPr lang="en-US" altLang="ko-KR" i="1" dirty="0">
                    <a:latin typeface="Times New Roman" pitchFamily="18" charset="0"/>
                    <a:cs typeface="Times New Roman" pitchFamily="18" charset="0"/>
                  </a:rPr>
                  <a:t>j</a:t>
                </a:r>
                <a:r>
                  <a:rPr lang="ko-KR" altLang="en-US" dirty="0"/>
                  <a:t>번째 은닉 </a:t>
                </a:r>
                <a:r>
                  <a:rPr lang="ko-KR" altLang="en-US" dirty="0" err="1"/>
                  <a:t>노드에</a:t>
                </a:r>
                <a:r>
                  <a:rPr lang="ko-KR" altLang="en-US" dirty="0"/>
                  <a:t> 연결된 가중치 벡터 </a:t>
                </a:r>
                <a:r>
                  <a:rPr lang="en-US" altLang="ko-KR" dirty="0"/>
                  <a:t>(</a:t>
                </a:r>
                <a:r>
                  <a:rPr lang="ko-KR" altLang="en-US" dirty="0"/>
                  <a:t>식 </a:t>
                </a:r>
                <a:r>
                  <a:rPr lang="en-US" altLang="ko-KR" dirty="0"/>
                  <a:t>(3.11)</a:t>
                </a:r>
                <a:r>
                  <a:rPr lang="ko-KR" altLang="en-US" dirty="0"/>
                  <a:t>의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1" i="0" smtClean="0">
                            <a:latin typeface="Cambria Math"/>
                          </a:rPr>
                          <m:t>𝐔</m:t>
                        </m:r>
                      </m:e>
                      <m:sup>
                        <m:r>
                          <a:rPr lang="en-US" altLang="ko-KR" b="0" i="1" smtClean="0">
                            <a:latin typeface="Cambria Math"/>
                          </a:rPr>
                          <m:t>1</m:t>
                        </m:r>
                      </m:sup>
                    </m:sSup>
                  </m:oMath>
                </a14:m>
                <a:r>
                  <a:rPr lang="ko-KR" altLang="en-US" dirty="0"/>
                  <a:t>의</a:t>
                </a:r>
                <a:r>
                  <a:rPr lang="en-US" altLang="ko-KR" dirty="0"/>
                  <a:t> </a:t>
                </a:r>
                <a:r>
                  <a:rPr lang="en-US" altLang="ko-KR" i="1" dirty="0">
                    <a:latin typeface="Times New Roman" pitchFamily="18" charset="0"/>
                    <a:cs typeface="Times New Roman" pitchFamily="18" charset="0"/>
                  </a:rPr>
                  <a:t>j</a:t>
                </a:r>
                <a:r>
                  <a:rPr lang="ko-KR" altLang="en-US" dirty="0"/>
                  <a:t>번째 행</a:t>
                </a:r>
                <a:r>
                  <a:rPr lang="en-US" altLang="ko-KR" dirty="0"/>
                  <a:t>)</a:t>
                </a:r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b="1">
                            <a:latin typeface="Cambria Math"/>
                          </a:rPr>
                          <m:t>𝐮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𝑘</m:t>
                        </m:r>
                      </m:sub>
                      <m:sup>
                        <m:r>
                          <a:rPr lang="en-US" altLang="ko-KR" b="0" i="1" smtClean="0">
                            <a:latin typeface="Cambria Math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ko-KR" altLang="en-US" dirty="0"/>
                  <a:t>는</a:t>
                </a:r>
                <a:r>
                  <a:rPr lang="en-US" altLang="ko-KR" dirty="0"/>
                  <a:t> </a:t>
                </a:r>
                <a:r>
                  <a:rPr lang="en-US" altLang="ko-KR" i="1" dirty="0">
                    <a:latin typeface="Times New Roman" pitchFamily="18" charset="0"/>
                    <a:cs typeface="Times New Roman" pitchFamily="18" charset="0"/>
                  </a:rPr>
                  <a:t>k</a:t>
                </a:r>
                <a:r>
                  <a:rPr lang="ko-KR" altLang="en-US" dirty="0"/>
                  <a:t>번째 출력</a:t>
                </a:r>
                <a:r>
                  <a:rPr lang="en-US" altLang="ko-KR" dirty="0"/>
                  <a:t> </a:t>
                </a:r>
                <a:r>
                  <a:rPr lang="ko-KR" altLang="en-US" dirty="0" err="1"/>
                  <a:t>노드에</a:t>
                </a:r>
                <a:r>
                  <a:rPr lang="ko-KR" altLang="en-US" dirty="0"/>
                  <a:t> 연결된 가중치 벡터 </a:t>
                </a:r>
                <a:r>
                  <a:rPr lang="en-US" altLang="ko-KR" dirty="0"/>
                  <a:t>(</a:t>
                </a:r>
                <a:r>
                  <a:rPr lang="ko-KR" altLang="en-US" dirty="0"/>
                  <a:t>식 </a:t>
                </a:r>
                <a:r>
                  <a:rPr lang="en-US" altLang="ko-KR" dirty="0"/>
                  <a:t>(3.11)</a:t>
                </a:r>
                <a:r>
                  <a:rPr lang="ko-KR" altLang="en-US" dirty="0"/>
                  <a:t>의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1">
                            <a:latin typeface="Cambria Math"/>
                          </a:rPr>
                          <m:t>𝐔</m:t>
                        </m:r>
                      </m:e>
                      <m:sup>
                        <m:r>
                          <a:rPr lang="en-US" altLang="ko-KR" b="1" i="1" smtClean="0">
                            <a:latin typeface="Cambria Math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ko-KR" altLang="en-US" dirty="0"/>
                  <a:t>의</a:t>
                </a:r>
                <a:r>
                  <a:rPr lang="en-US" altLang="ko-KR" dirty="0"/>
                  <a:t> </a:t>
                </a:r>
                <a:r>
                  <a:rPr lang="en-US" altLang="ko-KR" i="1" dirty="0">
                    <a:latin typeface="Times New Roman" pitchFamily="18" charset="0"/>
                    <a:cs typeface="Times New Roman" pitchFamily="18" charset="0"/>
                  </a:rPr>
                  <a:t>k</a:t>
                </a:r>
                <a:r>
                  <a:rPr lang="ko-KR" altLang="en-US" dirty="0"/>
                  <a:t>번째 행</a:t>
                </a:r>
                <a:r>
                  <a:rPr lang="en-US" altLang="ko-KR" dirty="0"/>
                  <a:t>)</a:t>
                </a:r>
              </a:p>
              <a:p>
                <a:pPr lvl="1"/>
                <a:endParaRPr lang="en-US" altLang="ko-KR" dirty="0"/>
              </a:p>
              <a:p>
                <a:r>
                  <a:rPr lang="ko-KR" altLang="en-US" dirty="0"/>
                  <a:t>다층 </a:t>
                </a:r>
                <a:r>
                  <a:rPr lang="ko-KR" altLang="en-US" dirty="0" err="1"/>
                  <a:t>퍼셉트론의</a:t>
                </a:r>
                <a:r>
                  <a:rPr lang="ko-KR" altLang="en-US" dirty="0"/>
                  <a:t> 동작을 행렬로 표기하면</a:t>
                </a:r>
                <a:r>
                  <a:rPr lang="en-US" altLang="ko-KR" dirty="0"/>
                  <a:t>,</a:t>
                </a:r>
              </a:p>
              <a:p>
                <a:endParaRPr lang="en-US" altLang="ko-KR" dirty="0"/>
              </a:p>
              <a:p>
                <a:pPr lvl="1"/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marL="266700" lvl="1" indent="0">
                  <a:buNone/>
                </a:pPr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endParaRPr lang="en-US" altLang="ko-KR" dirty="0"/>
              </a:p>
              <a:p>
                <a:pPr marL="0" indent="0">
                  <a:buNone/>
                </a:pPr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xfrm>
                <a:off x="179512" y="764704"/>
                <a:ext cx="8784976" cy="5832648"/>
              </a:xfrm>
              <a:blipFill rotWithShape="1">
                <a:blip r:embed="rId2"/>
                <a:stretch>
                  <a:fillRect l="-5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412776"/>
            <a:ext cx="7344816" cy="23934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9" y="5661248"/>
            <a:ext cx="6408712" cy="4836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326289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3.3.4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동작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764704"/>
            <a:ext cx="8784976" cy="5832648"/>
          </a:xfrm>
        </p:spPr>
        <p:txBody>
          <a:bodyPr/>
          <a:lstStyle/>
          <a:p>
            <a:r>
              <a:rPr lang="ko-KR" altLang="en-US" dirty="0" err="1"/>
              <a:t>은닉층은</a:t>
            </a:r>
            <a:r>
              <a:rPr lang="ko-KR" altLang="en-US" dirty="0"/>
              <a:t> 특징 </a:t>
            </a:r>
            <a:r>
              <a:rPr lang="ko-KR" altLang="en-US" dirty="0" err="1"/>
              <a:t>추출기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 err="1"/>
              <a:t>은닉층은</a:t>
            </a:r>
            <a:r>
              <a:rPr lang="ko-KR" altLang="en-US" dirty="0"/>
              <a:t> 특징 벡터를 분류에 더 유리한 새로운 특징 공간으로 변환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현대 기계 학습에서는 </a:t>
            </a:r>
            <a:r>
              <a:rPr lang="ko-KR" altLang="en-US" dirty="0">
                <a:solidFill>
                  <a:srgbClr val="0000FF"/>
                </a:solidFill>
              </a:rPr>
              <a:t>특징 학습</a:t>
            </a:r>
            <a:r>
              <a:rPr lang="ko-KR" altLang="en-US" dirty="0"/>
              <a:t>이라</a:t>
            </a:r>
            <a:r>
              <a:rPr lang="en-US" altLang="ko-KR" baseline="30000" dirty="0"/>
              <a:t>feature learning</a:t>
            </a:r>
            <a:r>
              <a:rPr lang="ko-KR" altLang="en-US" baseline="30000" dirty="0"/>
              <a:t> </a:t>
            </a:r>
            <a:r>
              <a:rPr lang="ko-KR" altLang="en-US" dirty="0"/>
              <a:t>부름 </a:t>
            </a:r>
            <a:r>
              <a:rPr lang="en-US" altLang="ko-KR" dirty="0"/>
              <a:t>(</a:t>
            </a:r>
            <a:r>
              <a:rPr lang="ko-KR" altLang="en-US" dirty="0" err="1"/>
              <a:t>딥러닝은</a:t>
            </a:r>
            <a:r>
              <a:rPr lang="ko-KR" altLang="en-US" dirty="0"/>
              <a:t> 더 많은 단계를 거쳐 특징학습을 함</a:t>
            </a:r>
            <a:r>
              <a:rPr lang="en-US" altLang="ko-KR" dirty="0"/>
              <a:t>)</a:t>
            </a:r>
          </a:p>
          <a:p>
            <a:pPr lvl="1"/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691" y="2780928"/>
            <a:ext cx="6918661" cy="2808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136233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3.4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오류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역전파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알고리즘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3.4.1 </a:t>
            </a:r>
            <a:r>
              <a:rPr lang="ko-KR" altLang="en-US" dirty="0"/>
              <a:t>목적함수의 정의</a:t>
            </a:r>
            <a:endParaRPr lang="en-US" altLang="ko-KR" dirty="0"/>
          </a:p>
          <a:p>
            <a:r>
              <a:rPr lang="en-US" altLang="ko-KR" dirty="0"/>
              <a:t>3.4.2 </a:t>
            </a:r>
            <a:r>
              <a:rPr lang="ko-KR" altLang="en-US" dirty="0"/>
              <a:t>오류 </a:t>
            </a:r>
            <a:r>
              <a:rPr lang="ko-KR" altLang="en-US" dirty="0" err="1"/>
              <a:t>역전파</a:t>
            </a:r>
            <a:r>
              <a:rPr lang="ko-KR" altLang="en-US" dirty="0"/>
              <a:t> 알고리즘 설계</a:t>
            </a:r>
            <a:endParaRPr lang="en-US" altLang="ko-KR" dirty="0"/>
          </a:p>
          <a:p>
            <a:r>
              <a:rPr lang="en-US" altLang="ko-KR" dirty="0"/>
              <a:t>3.4.3 </a:t>
            </a:r>
            <a:r>
              <a:rPr lang="ko-KR" altLang="en-US" dirty="0"/>
              <a:t>오류 </a:t>
            </a:r>
            <a:r>
              <a:rPr lang="ko-KR" altLang="en-US" dirty="0" err="1"/>
              <a:t>역전파를</a:t>
            </a:r>
            <a:r>
              <a:rPr lang="ko-KR" altLang="en-US" dirty="0"/>
              <a:t> 이용한 학습 알고리즘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4290588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3.4.1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목적함수의 정의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/>
            <p:txBody>
              <a:bodyPr/>
              <a:lstStyle/>
              <a:p>
                <a:r>
                  <a:rPr lang="ko-KR" altLang="en-US" dirty="0"/>
                  <a:t>훈련집합</a:t>
                </a:r>
                <a:endParaRPr lang="en-US" altLang="ko-KR" dirty="0"/>
              </a:p>
              <a:p>
                <a:pPr lvl="1"/>
                <a:r>
                  <a:rPr lang="ko-KR" altLang="en-US" dirty="0"/>
                  <a:t>특징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벡터 집합 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/>
                      </a:rPr>
                      <m:t>𝕏</m:t>
                    </m:r>
                    <m:r>
                      <a:rPr lang="en-US" altLang="ko-KR" b="0" i="1" smtClean="0">
                        <a:latin typeface="Cambria Math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1" i="0" smtClean="0">
                                <a:latin typeface="Cambria Math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1">
                                <a:latin typeface="Cambria Math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  <m:r>
                          <a:rPr lang="en-US" altLang="ko-KR" i="1">
                            <a:latin typeface="Cambria Math"/>
                          </a:rPr>
                          <m:t>,</m:t>
                        </m:r>
                        <m:r>
                          <a:rPr lang="en-US" altLang="ko-KR" i="1" smtClean="0">
                            <a:latin typeface="Cambria Math"/>
                          </a:rPr>
                          <m:t>⋯</m:t>
                        </m:r>
                        <m:r>
                          <a:rPr lang="en-US" altLang="ko-KR" i="1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1">
                                <a:latin typeface="Cambria Math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ko-KR" altLang="en-US" dirty="0"/>
                  <a:t>과 부류 벡터 집합 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/>
                      </a:rPr>
                      <m:t>𝕐</m:t>
                    </m:r>
                    <m:r>
                      <a:rPr lang="en-US" altLang="ko-KR" i="1">
                        <a:latin typeface="Cambria Math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1" i="0" smtClean="0">
                                <a:latin typeface="Cambria Math"/>
                              </a:rPr>
                              <m:t>𝐲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i="1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1" i="0" smtClean="0">
                                <a:latin typeface="Cambria Math"/>
                              </a:rPr>
                              <m:t>𝐲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  <m:r>
                          <a:rPr lang="en-US" altLang="ko-KR" i="1">
                            <a:latin typeface="Cambria Math"/>
                          </a:rPr>
                          <m:t>,⋯,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1" i="0" smtClean="0">
                                <a:latin typeface="Cambria Math"/>
                              </a:rPr>
                              <m:t>𝐲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endParaRPr lang="en-US" altLang="ko-KR" dirty="0"/>
              </a:p>
              <a:p>
                <a:pPr lvl="1"/>
                <a:r>
                  <a:rPr lang="ko-KR" altLang="en-US" dirty="0"/>
                  <a:t>부류 벡터는 </a:t>
                </a:r>
                <a:r>
                  <a:rPr lang="ko-KR" altLang="en-US" dirty="0" err="1"/>
                  <a:t>원핫</a:t>
                </a:r>
                <a:r>
                  <a:rPr lang="ko-KR" altLang="en-US" dirty="0"/>
                  <a:t> 코드로 표현됨</a:t>
                </a:r>
                <a:r>
                  <a:rPr lang="en-US" altLang="ko-KR" dirty="0"/>
                  <a:t>. </a:t>
                </a:r>
                <a:r>
                  <a:rPr lang="ko-KR" altLang="en-US" dirty="0"/>
                  <a:t>즉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0" smtClean="0">
                            <a:latin typeface="Cambria Math"/>
                          </a:rPr>
                          <m:t>𝐲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altLang="ko-KR" b="0" i="1" smtClean="0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latin typeface="Cambria Math"/>
                              </a:rPr>
                              <m:t>0,0,⋯,1,⋯,0</m:t>
                            </m:r>
                          </m:e>
                        </m:d>
                      </m:e>
                      <m:sup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/>
                          </a:rPr>
                          <m:t>T</m:t>
                        </m:r>
                      </m:sup>
                    </m:sSup>
                  </m:oMath>
                </a14:m>
                <a:endParaRPr lang="en-US" altLang="ko-KR" dirty="0"/>
              </a:p>
              <a:p>
                <a:pPr lvl="1"/>
                <a:r>
                  <a:rPr lang="ko-KR" altLang="en-US" dirty="0"/>
                  <a:t>설계 행렬로 쓰면</a:t>
                </a:r>
                <a:r>
                  <a:rPr lang="en-US" altLang="ko-KR" dirty="0"/>
                  <a:t>,</a:t>
                </a:r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r>
                  <a:rPr lang="ko-KR" altLang="en-US" dirty="0"/>
                  <a:t>기계 학습의 목표</a:t>
                </a:r>
                <a:endParaRPr lang="en-US" altLang="ko-KR" dirty="0"/>
              </a:p>
              <a:p>
                <a:pPr lvl="1"/>
                <a:r>
                  <a:rPr lang="ko-KR" altLang="en-US" dirty="0"/>
                  <a:t>모든 샘플을 옳게 분류하는</a:t>
                </a:r>
                <a:r>
                  <a:rPr lang="en-US" altLang="ko-KR" dirty="0"/>
                  <a:t>(</a:t>
                </a:r>
                <a:r>
                  <a:rPr lang="ko-KR" altLang="en-US" dirty="0"/>
                  <a:t>식 </a:t>
                </a:r>
                <a:r>
                  <a:rPr lang="en-US" altLang="ko-KR" dirty="0"/>
                  <a:t>(3.17)</a:t>
                </a:r>
                <a:r>
                  <a:rPr lang="ko-KR" altLang="en-US" dirty="0"/>
                  <a:t>을 만족하는</a:t>
                </a:r>
                <a:r>
                  <a:rPr lang="en-US" altLang="ko-KR" dirty="0"/>
                  <a:t>)</a:t>
                </a:r>
                <a:r>
                  <a:rPr lang="ko-KR" altLang="en-US" dirty="0"/>
                  <a:t> 함수 </a:t>
                </a:r>
                <a:r>
                  <a:rPr lang="en-US" altLang="ko-KR" b="1" dirty="0">
                    <a:latin typeface="Times New Roman" pitchFamily="18" charset="0"/>
                    <a:cs typeface="Times New Roman" pitchFamily="18" charset="0"/>
                  </a:rPr>
                  <a:t>f</a:t>
                </a:r>
                <a:r>
                  <a:rPr lang="ko-KR" altLang="en-US" dirty="0"/>
                  <a:t>를 찾는 일</a:t>
                </a:r>
                <a:endParaRPr lang="en-US" altLang="ko-KR" dirty="0"/>
              </a:p>
              <a:p>
                <a:endParaRPr lang="en-US" altLang="ko-KR" dirty="0"/>
              </a:p>
              <a:p>
                <a:pPr marL="0" indent="0">
                  <a:buNone/>
                </a:pPr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blipFill rotWithShape="1">
                <a:blip r:embed="rId2"/>
                <a:stretch>
                  <a:fillRect l="-5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564904"/>
            <a:ext cx="6791325" cy="1543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217" y="5459754"/>
            <a:ext cx="6840760" cy="7775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804448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3.4.1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목적함수의 정의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목적함수</a:t>
            </a:r>
            <a:endParaRPr lang="en-US" altLang="ko-KR" dirty="0"/>
          </a:p>
          <a:p>
            <a:pPr lvl="1"/>
            <a:r>
              <a:rPr lang="ko-KR" altLang="en-US" dirty="0"/>
              <a:t>평균 제곱 오차로</a:t>
            </a:r>
            <a:r>
              <a:rPr lang="en-US" altLang="ko-KR" baseline="30000" dirty="0"/>
              <a:t>MSE(mean squared error)</a:t>
            </a:r>
            <a:r>
              <a:rPr lang="ko-KR" altLang="en-US" baseline="30000" dirty="0"/>
              <a:t> </a:t>
            </a:r>
            <a:r>
              <a:rPr lang="ko-KR" altLang="en-US" dirty="0"/>
              <a:t>정의</a:t>
            </a:r>
            <a:endParaRPr lang="en-US" altLang="ko-KR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811302"/>
            <a:ext cx="6558136" cy="14016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3356992"/>
            <a:ext cx="6848542" cy="29067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514492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3.4.2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오류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역전파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알고리즘의 설계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/>
            <p:txBody>
              <a:bodyPr/>
              <a:lstStyle/>
              <a:p>
                <a:r>
                  <a:rPr lang="ko-KR" altLang="en-US" dirty="0"/>
                  <a:t>식 </a:t>
                </a:r>
                <a:r>
                  <a:rPr lang="en-US" altLang="ko-KR" dirty="0"/>
                  <a:t>(3.19)</a:t>
                </a:r>
                <a:r>
                  <a:rPr lang="ko-KR" altLang="en-US" dirty="0"/>
                  <a:t>의 목적함수를 다시 쓰면</a:t>
                </a:r>
                <a:r>
                  <a:rPr lang="en-US" altLang="ko-KR" dirty="0"/>
                  <a:t>,</a:t>
                </a:r>
              </a:p>
              <a:p>
                <a:pPr lvl="1"/>
                <a:r>
                  <a:rPr lang="en-US" altLang="ko-KR" dirty="0"/>
                  <a:t>2</a:t>
                </a:r>
                <a:r>
                  <a:rPr lang="ko-KR" altLang="en-US" dirty="0"/>
                  <a:t>층 </a:t>
                </a:r>
                <a:r>
                  <a:rPr lang="ko-KR" altLang="en-US" dirty="0" err="1"/>
                  <a:t>퍼셉트론의</a:t>
                </a:r>
                <a:r>
                  <a:rPr lang="ko-KR" altLang="en-US" dirty="0"/>
                  <a:t> 경우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ko-KR" i="1" smtClean="0">
                        <a:latin typeface="Cambria Math"/>
                        <a:ea typeface="Cambria Math"/>
                      </a:rPr>
                      <m:t>Θ</m:t>
                    </m:r>
                    <m:r>
                      <a:rPr lang="en-US" altLang="ko-KR" b="0" i="1" smtClean="0">
                        <a:latin typeface="Cambria Math"/>
                        <a:ea typeface="Cambria Math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pPr>
                          <m:e>
                            <m:r>
                              <a:rPr lang="en-US" altLang="ko-KR" b="1" i="0" smtClean="0">
                                <a:latin typeface="Cambria Math"/>
                                <a:ea typeface="Cambria Math"/>
                              </a:rPr>
                              <m:t>𝐔</m:t>
                            </m:r>
                          </m:e>
                          <m:sup>
                            <m:r>
                              <a:rPr lang="en-US" altLang="ko-KR" b="0" i="1" smtClean="0">
                                <a:latin typeface="Cambria Math"/>
                                <a:ea typeface="Cambria Math"/>
                              </a:rPr>
                              <m:t>1</m:t>
                            </m:r>
                          </m:sup>
                        </m:sSup>
                        <m:r>
                          <a:rPr lang="en-US" altLang="ko-KR" b="0" i="1" smtClean="0">
                            <a:latin typeface="Cambria Math"/>
                            <a:ea typeface="Cambria Math"/>
                          </a:rPr>
                          <m:t>,</m:t>
                        </m:r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pPr>
                          <m:e>
                            <m:r>
                              <a:rPr lang="en-US" altLang="ko-KR" b="1">
                                <a:latin typeface="Cambria Math"/>
                                <a:ea typeface="Cambria Math"/>
                              </a:rPr>
                              <m:t>𝐔</m:t>
                            </m:r>
                          </m:e>
                          <m:sup>
                            <m:r>
                              <a:rPr lang="en-US" altLang="ko-KR" b="0" i="1" smtClean="0">
                                <a:latin typeface="Cambria Math"/>
                                <a:ea typeface="Cambria Math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/>
                      </a:rPr>
                      <m:t>𝐽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l-GR" altLang="ko-KR" b="0" i="1" smtClean="0">
                            <a:latin typeface="Cambria Math"/>
                            <a:ea typeface="Cambria Math"/>
                          </a:rPr>
                          <m:t>Θ</m:t>
                        </m:r>
                      </m:e>
                    </m:d>
                    <m:r>
                      <a:rPr lang="en-US" altLang="ko-KR" b="0" i="1" smtClean="0">
                        <a:latin typeface="Cambria Math"/>
                        <a:ea typeface="Cambria Math"/>
                      </a:rPr>
                      <m:t>=</m:t>
                    </m:r>
                    <m:r>
                      <a:rPr lang="en-US" altLang="ko-KR" b="0" i="1" smtClean="0">
                        <a:latin typeface="Cambria Math"/>
                        <a:ea typeface="Cambria Math"/>
                      </a:rPr>
                      <m:t>𝐽</m:t>
                    </m:r>
                    <m:r>
                      <a:rPr lang="en-US" altLang="ko-KR" b="0" i="1" smtClean="0">
                        <a:latin typeface="Cambria Math"/>
                        <a:ea typeface="Cambria Math"/>
                      </a:rPr>
                      <m:t>(</m:t>
                    </m:r>
                    <m:d>
                      <m:dPr>
                        <m:begChr m:val="{"/>
                        <m:endChr m:val="}"/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pPr>
                          <m:e>
                            <m:r>
                              <a:rPr lang="en-US" altLang="ko-KR" b="1">
                                <a:latin typeface="Cambria Math"/>
                                <a:ea typeface="Cambria Math"/>
                              </a:rPr>
                              <m:t>𝐔</m:t>
                            </m:r>
                          </m:e>
                          <m:sup>
                            <m:r>
                              <a:rPr lang="en-US" altLang="ko-KR" i="1">
                                <a:latin typeface="Cambria Math"/>
                                <a:ea typeface="Cambria Math"/>
                              </a:rPr>
                              <m:t>1</m:t>
                            </m:r>
                          </m:sup>
                        </m:sSup>
                        <m:r>
                          <a:rPr lang="en-US" altLang="ko-KR" i="1">
                            <a:latin typeface="Cambria Math"/>
                            <a:ea typeface="Cambria Math"/>
                          </a:rPr>
                          <m:t>,</m:t>
                        </m:r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pPr>
                          <m:e>
                            <m:r>
                              <a:rPr lang="en-US" altLang="ko-KR" b="1">
                                <a:latin typeface="Cambria Math"/>
                                <a:ea typeface="Cambria Math"/>
                              </a:rPr>
                              <m:t>𝐔</m:t>
                            </m:r>
                          </m:e>
                          <m:sup>
                            <m:r>
                              <a:rPr lang="en-US" altLang="ko-KR" i="1">
                                <a:latin typeface="Cambria Math"/>
                                <a:ea typeface="Cambria Math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altLang="ko-KR" dirty="0"/>
                  <a:t>)</a:t>
                </a:r>
                <a:r>
                  <a:rPr lang="ko-KR" altLang="en-US" dirty="0"/>
                  <a:t>의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최저점을 찾아주는 경사</a:t>
                </a:r>
                <a:r>
                  <a:rPr lang="en-US" altLang="ko-KR" dirty="0"/>
                  <a:t> </a:t>
                </a:r>
                <a:r>
                  <a:rPr lang="ko-KR" altLang="en-US" dirty="0" err="1"/>
                  <a:t>하강법</a:t>
                </a:r>
                <a:r>
                  <a:rPr lang="en-US" altLang="ko-KR" dirty="0"/>
                  <a:t> </a:t>
                </a:r>
              </a:p>
              <a:p>
                <a:pPr lvl="1"/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blipFill rotWithShape="1">
                <a:blip r:embed="rId2"/>
                <a:stretch>
                  <a:fillRect l="-5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916832"/>
            <a:ext cx="67056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3501008"/>
            <a:ext cx="5931025" cy="12241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2997380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3.4.2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오류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역전파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알고리즘의 설계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식</a:t>
            </a:r>
            <a:r>
              <a:rPr lang="en-US" altLang="ko-KR" dirty="0"/>
              <a:t> (3.21)</a:t>
            </a:r>
            <a:r>
              <a:rPr lang="ko-KR" altLang="en-US" dirty="0"/>
              <a:t>을 알고리즘 형태로 쓰면</a:t>
            </a:r>
            <a:r>
              <a:rPr lang="en-US" altLang="ko-KR" dirty="0"/>
              <a:t>,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7" y="1700808"/>
            <a:ext cx="6219825" cy="421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2148621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3.4.2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오류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역전파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알고리즘의 설계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/>
            <p:txBody>
              <a:bodyPr/>
              <a:lstStyle/>
              <a:p>
                <a:r>
                  <a:rPr lang="ko-KR" altLang="en-US" dirty="0"/>
                  <a:t>오류 </a:t>
                </a:r>
                <a:r>
                  <a:rPr lang="ko-KR" altLang="en-US" dirty="0" err="1"/>
                  <a:t>역전파의</a:t>
                </a:r>
                <a:r>
                  <a:rPr lang="ko-KR" altLang="en-US" dirty="0"/>
                  <a:t> 유도</a:t>
                </a:r>
                <a:endParaRPr lang="en-US" altLang="ko-KR" dirty="0"/>
              </a:p>
              <a:p>
                <a:pPr lvl="1"/>
                <a:r>
                  <a:rPr lang="en-US" altLang="ko-KR" dirty="0"/>
                  <a:t>[</a:t>
                </a:r>
                <a:r>
                  <a:rPr lang="ko-KR" altLang="en-US" dirty="0"/>
                  <a:t>알고리즘 </a:t>
                </a:r>
                <a:r>
                  <a:rPr lang="en-US" altLang="ko-KR" dirty="0"/>
                  <a:t>3-3]</a:t>
                </a:r>
                <a:r>
                  <a:rPr lang="ko-KR" altLang="en-US" dirty="0"/>
                  <a:t>의 라인 </a:t>
                </a:r>
                <a:r>
                  <a:rPr lang="en-US" altLang="ko-KR" dirty="0"/>
                  <a:t>6</a:t>
                </a:r>
                <a:r>
                  <a:rPr lang="ko-KR" altLang="en-US" dirty="0"/>
                  <a:t>을 위한 </a:t>
                </a:r>
                <a:r>
                  <a:rPr lang="ko-KR" altLang="en-US" dirty="0" err="1"/>
                  <a:t>도함수</a:t>
                </a:r>
                <a:r>
                  <a:rPr lang="ko-KR" altLang="en-US" dirty="0"/>
                  <a:t> 값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i="1" smtClean="0">
                            <a:latin typeface="Cambria Math"/>
                          </a:rPr>
                          <m:t>𝜕</m:t>
                        </m:r>
                        <m:r>
                          <a:rPr lang="en-US" altLang="ko-KR" b="0" i="1" smtClean="0">
                            <a:latin typeface="Cambria Math"/>
                          </a:rPr>
                          <m:t>𝐽</m:t>
                        </m:r>
                      </m:num>
                      <m:den>
                        <m:r>
                          <a:rPr lang="en-US" altLang="ko-KR" i="1" smtClean="0">
                            <a:latin typeface="Cambria Math"/>
                          </a:rPr>
                          <m:t>𝜕</m:t>
                        </m:r>
                        <m:sSup>
                          <m:sSup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b="1" i="0" smtClean="0">
                                <a:latin typeface="Cambria Math"/>
                              </a:rPr>
                              <m:t>𝐔</m:t>
                            </m:r>
                          </m:e>
                          <m:sup>
                            <m:r>
                              <a:rPr lang="en-US" altLang="ko-KR" b="0" i="1" smtClean="0">
                                <a:latin typeface="Cambria Math"/>
                              </a:rPr>
                              <m:t>1</m:t>
                            </m:r>
                          </m:sup>
                        </m:sSup>
                      </m:den>
                    </m:f>
                  </m:oMath>
                </a14:m>
                <a:r>
                  <a:rPr lang="ko-KR" altLang="en-US" dirty="0"/>
                  <a:t>와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i="1">
                            <a:latin typeface="Cambria Math"/>
                          </a:rPr>
                          <m:t>𝜕</m:t>
                        </m:r>
                        <m:r>
                          <a:rPr lang="en-US" altLang="ko-KR" i="1">
                            <a:latin typeface="Cambria Math"/>
                          </a:rPr>
                          <m:t>𝐽</m:t>
                        </m:r>
                      </m:num>
                      <m:den>
                        <m:r>
                          <a:rPr lang="en-US" altLang="ko-KR" i="1">
                            <a:latin typeface="Cambria Math"/>
                          </a:rPr>
                          <m:t>𝜕</m:t>
                        </m:r>
                        <m:sSup>
                          <m:sSup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b="1" i="0" smtClean="0">
                                <a:latin typeface="Cambria Math"/>
                              </a:rPr>
                              <m:t>𝐔</m:t>
                            </m:r>
                          </m:e>
                          <m:sup>
                            <m:r>
                              <a:rPr lang="en-US" altLang="ko-KR" b="0" i="1" smtClean="0">
                                <a:latin typeface="Cambria Math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ko-KR" altLang="en-US" dirty="0"/>
                  <a:t>의 계산 과정</a:t>
                </a:r>
                <a:endParaRPr lang="en-US" altLang="ko-KR" dirty="0"/>
              </a:p>
              <a:p>
                <a:pPr lvl="1"/>
                <a:r>
                  <a:rPr lang="ko-KR" altLang="en-US" dirty="0"/>
                  <a:t>먼저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1">
                            <a:latin typeface="Cambria Math"/>
                          </a:rPr>
                          <m:t>𝐔</m:t>
                        </m:r>
                      </m:e>
                      <m:sup>
                        <m:r>
                          <a:rPr lang="en-US" altLang="ko-KR" i="1"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r>
                  <a:rPr lang="ko-KR" altLang="en-US" dirty="0"/>
                  <a:t>를 구성하는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𝑢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𝑘𝑗</m:t>
                        </m:r>
                      </m:sub>
                      <m:sup>
                        <m:r>
                          <a:rPr lang="en-US" altLang="ko-KR" b="0" i="1" smtClean="0">
                            <a:latin typeface="Cambria Math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ko-KR" altLang="en-US" dirty="0"/>
                  <a:t>로 미분하면</a:t>
                </a:r>
                <a:r>
                  <a:rPr lang="en-US" altLang="ko-KR" dirty="0"/>
                  <a:t>,</a:t>
                </a:r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blipFill rotWithShape="1">
                <a:blip r:embed="rId2"/>
                <a:stretch>
                  <a:fillRect l="-5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291" y="2514205"/>
            <a:ext cx="3083637" cy="37444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2634" y="2596867"/>
            <a:ext cx="3759766" cy="35790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526230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3.1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신경망 기초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3.1.1 </a:t>
            </a:r>
            <a:r>
              <a:rPr lang="ko-KR" altLang="en-US" dirty="0"/>
              <a:t>인공신경망과 생물신경망</a:t>
            </a:r>
            <a:endParaRPr lang="en-US" altLang="ko-KR" dirty="0"/>
          </a:p>
          <a:p>
            <a:r>
              <a:rPr lang="en-US" altLang="ko-KR" dirty="0"/>
              <a:t>3.1.2 </a:t>
            </a:r>
            <a:r>
              <a:rPr lang="ko-KR" altLang="en-US" dirty="0"/>
              <a:t>신경망의 간략한 역사</a:t>
            </a:r>
            <a:endParaRPr lang="en-US" altLang="ko-KR" dirty="0"/>
          </a:p>
          <a:p>
            <a:r>
              <a:rPr lang="en-US" altLang="ko-KR" dirty="0"/>
              <a:t>3.1.3 </a:t>
            </a:r>
            <a:r>
              <a:rPr lang="ko-KR" altLang="en-US" dirty="0"/>
              <a:t>신경망의 종류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80393560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3.4.2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오류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역전파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알고리즘의 설계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/>
            <p:txBody>
              <a:bodyPr/>
              <a:lstStyle/>
              <a:p>
                <a:r>
                  <a:rPr lang="ko-KR" altLang="en-US" dirty="0"/>
                  <a:t>오류 </a:t>
                </a:r>
                <a:r>
                  <a:rPr lang="ko-KR" altLang="en-US" dirty="0" err="1"/>
                  <a:t>역전파의</a:t>
                </a:r>
                <a:r>
                  <a:rPr lang="ko-KR" altLang="en-US" dirty="0"/>
                  <a:t> 유도</a:t>
                </a:r>
                <a:endParaRPr lang="en-US" altLang="ko-KR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1" i="0" smtClean="0">
                            <a:latin typeface="Cambria Math"/>
                          </a:rPr>
                          <m:t>𝐔</m:t>
                        </m:r>
                      </m:e>
                      <m:sup>
                        <m:r>
                          <a:rPr lang="en-US" altLang="ko-KR" b="0" i="1" smtClean="0">
                            <a:latin typeface="Cambria Math"/>
                          </a:rPr>
                          <m:t>1</m:t>
                        </m:r>
                      </m:sup>
                    </m:sSup>
                  </m:oMath>
                </a14:m>
                <a:r>
                  <a:rPr lang="ko-KR" altLang="en-US" dirty="0"/>
                  <a:t>을 구성하는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𝑢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𝑗𝑖</m:t>
                        </m:r>
                      </m:sub>
                      <m:sup>
                        <m:r>
                          <a:rPr lang="en-US" altLang="ko-KR" b="0" i="1" smtClean="0">
                            <a:latin typeface="Cambria Math"/>
                          </a:rPr>
                          <m:t>1</m:t>
                        </m:r>
                      </m:sup>
                    </m:sSubSup>
                  </m:oMath>
                </a14:m>
                <a:r>
                  <a:rPr lang="ko-KR" altLang="en-US" dirty="0"/>
                  <a:t>로 미분하면</a:t>
                </a:r>
                <a:r>
                  <a:rPr lang="en-US" altLang="ko-KR" dirty="0"/>
                  <a:t>,</a:t>
                </a:r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blipFill rotWithShape="1">
                <a:blip r:embed="rId2"/>
                <a:stretch>
                  <a:fillRect l="-5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932422"/>
            <a:ext cx="3312368" cy="45929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2569316"/>
            <a:ext cx="3601364" cy="3029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2128028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3.4.2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오류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역전파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알고리즘의 설계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지금까지</a:t>
            </a:r>
            <a:r>
              <a:rPr lang="en-US" altLang="ko-KR" dirty="0"/>
              <a:t> </a:t>
            </a:r>
            <a:r>
              <a:rPr lang="ko-KR" altLang="en-US" dirty="0"/>
              <a:t>유도한 식을 정리하면</a:t>
            </a:r>
            <a:r>
              <a:rPr lang="en-US" altLang="ko-KR" dirty="0"/>
              <a:t>,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>
                <a:solidFill>
                  <a:srgbClr val="0000FF"/>
                </a:solidFill>
              </a:rPr>
              <a:t>오류 </a:t>
            </a:r>
            <a:r>
              <a:rPr lang="ko-KR" altLang="en-US" dirty="0" err="1">
                <a:solidFill>
                  <a:srgbClr val="0000FF"/>
                </a:solidFill>
              </a:rPr>
              <a:t>역전파</a:t>
            </a:r>
            <a:r>
              <a:rPr lang="en-US" altLang="ko-KR" baseline="30000" dirty="0"/>
              <a:t>error back-propagation</a:t>
            </a:r>
            <a:r>
              <a:rPr lang="ko-KR" altLang="en-US" baseline="30000" dirty="0"/>
              <a:t> </a:t>
            </a:r>
            <a:r>
              <a:rPr lang="ko-KR" altLang="en-US" dirty="0"/>
              <a:t>알고리즘</a:t>
            </a:r>
            <a:endParaRPr lang="en-US" altLang="ko-KR" dirty="0"/>
          </a:p>
          <a:p>
            <a:pPr lvl="1"/>
            <a:r>
              <a:rPr lang="ko-KR" altLang="en-US" dirty="0"/>
              <a:t>식 </a:t>
            </a:r>
            <a:r>
              <a:rPr lang="en-US" altLang="ko-KR" dirty="0"/>
              <a:t>(3.22)~(3.25)</a:t>
            </a:r>
            <a:r>
              <a:rPr lang="ko-KR" altLang="en-US" dirty="0"/>
              <a:t>를 이용하여 </a:t>
            </a:r>
            <a:r>
              <a:rPr lang="ko-KR" altLang="en-US" dirty="0" err="1"/>
              <a:t>출력층의</a:t>
            </a:r>
            <a:r>
              <a:rPr lang="ko-KR" altLang="en-US" dirty="0"/>
              <a:t> 오류를 역방향</a:t>
            </a:r>
            <a:r>
              <a:rPr lang="en-US" altLang="ko-KR" dirty="0"/>
              <a:t>(</a:t>
            </a:r>
            <a:r>
              <a:rPr lang="ko-KR" altLang="en-US" dirty="0"/>
              <a:t>왼쪽</a:t>
            </a:r>
            <a:r>
              <a:rPr lang="en-US" altLang="ko-KR" dirty="0"/>
              <a:t>)</a:t>
            </a:r>
            <a:r>
              <a:rPr lang="ko-KR" altLang="en-US" dirty="0"/>
              <a:t>으로 전파하며 </a:t>
            </a:r>
            <a:r>
              <a:rPr lang="ko-KR" altLang="en-US" dirty="0" err="1"/>
              <a:t>그레이디언트를</a:t>
            </a:r>
            <a:r>
              <a:rPr lang="ko-KR" altLang="en-US" dirty="0"/>
              <a:t> 계산하는 알고리즘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628800"/>
            <a:ext cx="6192690" cy="12059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3315735"/>
            <a:ext cx="6192689" cy="15226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0038941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3.4.3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오류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역전파를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이용한 학습 알고리즘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692696"/>
            <a:ext cx="8784976" cy="5904656"/>
          </a:xfrm>
        </p:spPr>
        <p:txBody>
          <a:bodyPr/>
          <a:lstStyle/>
          <a:p>
            <a:r>
              <a:rPr lang="ko-KR" altLang="en-US" dirty="0"/>
              <a:t>식 </a:t>
            </a:r>
            <a:r>
              <a:rPr lang="en-US" altLang="ko-KR" dirty="0"/>
              <a:t>(3.22)~(3.25)</a:t>
            </a:r>
            <a:r>
              <a:rPr lang="ko-KR" altLang="en-US" dirty="0"/>
              <a:t>를</a:t>
            </a:r>
            <a:r>
              <a:rPr lang="en-US" altLang="ko-KR" dirty="0"/>
              <a:t> </a:t>
            </a:r>
            <a:r>
              <a:rPr lang="ko-KR" altLang="en-US" dirty="0"/>
              <a:t>이용한 </a:t>
            </a:r>
            <a:r>
              <a:rPr lang="ko-KR" altLang="en-US" dirty="0" err="1"/>
              <a:t>스토캐스틱</a:t>
            </a:r>
            <a:r>
              <a:rPr lang="ko-KR" altLang="en-US" dirty="0"/>
              <a:t> 경사 </a:t>
            </a:r>
            <a:r>
              <a:rPr lang="ko-KR" altLang="en-US" dirty="0" err="1"/>
              <a:t>하강법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079" y="1268760"/>
            <a:ext cx="5760318" cy="42169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080" y="5485676"/>
            <a:ext cx="5768483" cy="10381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3486473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3.4.3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오류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역전파를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이용한 학습 알고리즘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836712"/>
            <a:ext cx="8784976" cy="5760640"/>
          </a:xfrm>
        </p:spPr>
        <p:txBody>
          <a:bodyPr/>
          <a:lstStyle/>
          <a:p>
            <a:r>
              <a:rPr lang="ko-KR" altLang="en-US" dirty="0"/>
              <a:t>임의 샘플링 방식으로 바꾸려면</a:t>
            </a:r>
            <a:r>
              <a:rPr lang="en-US" altLang="ko-KR" dirty="0"/>
              <a:t>,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700808"/>
            <a:ext cx="7845888" cy="2592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2192206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3.4.3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오류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역전파를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이용한 학습 알고리즘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836712"/>
            <a:ext cx="8784976" cy="5760640"/>
          </a:xfrm>
        </p:spPr>
        <p:txBody>
          <a:bodyPr/>
          <a:lstStyle/>
          <a:p>
            <a:r>
              <a:rPr lang="ko-KR" altLang="en-US" dirty="0"/>
              <a:t>행렬 표기</a:t>
            </a:r>
            <a:r>
              <a:rPr lang="en-US" altLang="ko-KR" dirty="0"/>
              <a:t>: GPU</a:t>
            </a:r>
            <a:r>
              <a:rPr lang="ko-KR" altLang="en-US" dirty="0"/>
              <a:t>를 사용한 고속 행렬 연산에 적합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408010"/>
            <a:ext cx="6048671" cy="49522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0075170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3.5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미니배치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스토캐스틱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경사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하강법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836712"/>
            <a:ext cx="8784976" cy="5760640"/>
          </a:xfrm>
        </p:spPr>
        <p:txBody>
          <a:bodyPr/>
          <a:lstStyle/>
          <a:p>
            <a:r>
              <a:rPr lang="ko-KR" altLang="en-US" dirty="0"/>
              <a:t>미니배치 방식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한번에 </a:t>
            </a:r>
            <a:r>
              <a:rPr lang="en-US" altLang="ko-KR" i="1" dirty="0">
                <a:latin typeface="Times New Roman" pitchFamily="18" charset="0"/>
                <a:cs typeface="Times New Roman" pitchFamily="18" charset="0"/>
              </a:rPr>
              <a:t>t</a:t>
            </a:r>
            <a:r>
              <a:rPr lang="ko-KR" altLang="en-US" dirty="0"/>
              <a:t>개의 샘플을 처리함 </a:t>
            </a:r>
            <a:r>
              <a:rPr lang="en-US" altLang="ko-KR" dirty="0"/>
              <a:t>(</a:t>
            </a:r>
            <a:r>
              <a:rPr lang="en-US" altLang="ko-KR" i="1" dirty="0">
                <a:latin typeface="Times New Roman" pitchFamily="18" charset="0"/>
                <a:cs typeface="Times New Roman" pitchFamily="18" charset="0"/>
              </a:rPr>
              <a:t>t</a:t>
            </a:r>
            <a:r>
              <a:rPr lang="ko-KR" altLang="en-US" dirty="0"/>
              <a:t>는 미니배치 크기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en-US" altLang="ko-KR" i="1" dirty="0">
                <a:latin typeface="Times New Roman" pitchFamily="18" charset="0"/>
                <a:cs typeface="Times New Roman" pitchFamily="18" charset="0"/>
              </a:rPr>
              <a:t>t=</a:t>
            </a:r>
            <a:r>
              <a:rPr lang="en-US" altLang="ko-KR" dirty="0"/>
              <a:t>1</a:t>
            </a:r>
            <a:r>
              <a:rPr lang="ko-KR" altLang="en-US" dirty="0"/>
              <a:t>이면</a:t>
            </a:r>
            <a:r>
              <a:rPr lang="en-US" altLang="ko-KR" dirty="0"/>
              <a:t> </a:t>
            </a:r>
            <a:r>
              <a:rPr lang="ko-KR" altLang="en-US" dirty="0" err="1"/>
              <a:t>스토캐스틱</a:t>
            </a:r>
            <a:r>
              <a:rPr lang="en-US" altLang="ko-KR" dirty="0"/>
              <a:t> </a:t>
            </a:r>
            <a:r>
              <a:rPr lang="ko-KR" altLang="en-US" dirty="0"/>
              <a:t>경사 </a:t>
            </a:r>
            <a:r>
              <a:rPr lang="ko-KR" altLang="en-US" dirty="0" err="1"/>
              <a:t>하강법</a:t>
            </a:r>
            <a:r>
              <a:rPr lang="ko-KR" altLang="en-US" dirty="0"/>
              <a:t> </a:t>
            </a:r>
            <a:r>
              <a:rPr lang="en-US" altLang="ko-KR" dirty="0"/>
              <a:t>([</a:t>
            </a:r>
            <a:r>
              <a:rPr lang="ko-KR" altLang="en-US" dirty="0"/>
              <a:t>알고리즘 </a:t>
            </a:r>
            <a:r>
              <a:rPr lang="en-US" altLang="ko-KR" dirty="0"/>
              <a:t>3-4])</a:t>
            </a:r>
          </a:p>
          <a:p>
            <a:pPr lvl="2">
              <a:lnSpc>
                <a:spcPct val="150000"/>
              </a:lnSpc>
            </a:pPr>
            <a:r>
              <a:rPr lang="en-US" altLang="ko-KR" i="1" dirty="0"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ko-KR" dirty="0"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ko-KR" i="1" dirty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ko-KR" altLang="en-US" dirty="0"/>
              <a:t>이면</a:t>
            </a:r>
            <a:r>
              <a:rPr lang="en-US" altLang="ko-KR" dirty="0"/>
              <a:t> </a:t>
            </a:r>
            <a:r>
              <a:rPr lang="ko-KR" altLang="en-US" dirty="0"/>
              <a:t>배치</a:t>
            </a:r>
            <a:r>
              <a:rPr lang="en-US" altLang="ko-KR" dirty="0"/>
              <a:t> </a:t>
            </a:r>
            <a:r>
              <a:rPr lang="ko-KR" altLang="en-US" dirty="0"/>
              <a:t>경사 </a:t>
            </a:r>
            <a:r>
              <a:rPr lang="ko-KR" altLang="en-US" dirty="0" err="1"/>
              <a:t>하강법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미니배치 방식은 보통 </a:t>
            </a:r>
            <a:r>
              <a:rPr lang="en-US" altLang="ko-KR" i="1" dirty="0"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ko-KR" dirty="0">
                <a:latin typeface="Times New Roman" pitchFamily="18" charset="0"/>
                <a:cs typeface="Times New Roman" pitchFamily="18" charset="0"/>
              </a:rPr>
              <a:t>=</a:t>
            </a:r>
            <a:r>
              <a:rPr lang="ko-KR" altLang="en-US" dirty="0">
                <a:latin typeface="Times New Roman" pitchFamily="18" charset="0"/>
                <a:cs typeface="Times New Roman" pitchFamily="18" charset="0"/>
              </a:rPr>
              <a:t>수십</a:t>
            </a:r>
            <a:r>
              <a:rPr lang="en-US" altLang="ko-KR" dirty="0">
                <a:latin typeface="Times New Roman" pitchFamily="18" charset="0"/>
                <a:cs typeface="Times New Roman" pitchFamily="18" charset="0"/>
              </a:rPr>
              <a:t>~</a:t>
            </a:r>
            <a:r>
              <a:rPr lang="ko-KR" altLang="en-US" dirty="0">
                <a:latin typeface="Times New Roman" pitchFamily="18" charset="0"/>
                <a:cs typeface="Times New Roman" pitchFamily="18" charset="0"/>
              </a:rPr>
              <a:t>수백</a:t>
            </a:r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lvl="2">
              <a:lnSpc>
                <a:spcPct val="150000"/>
              </a:lnSpc>
            </a:pPr>
            <a:r>
              <a:rPr lang="ko-KR" altLang="en-US" dirty="0" err="1">
                <a:latin typeface="Times New Roman" pitchFamily="18" charset="0"/>
                <a:cs typeface="Times New Roman" pitchFamily="18" charset="0"/>
              </a:rPr>
              <a:t>그레이디언트의</a:t>
            </a:r>
            <a:r>
              <a:rPr lang="ko-KR" altLang="en-US" dirty="0">
                <a:latin typeface="Times New Roman" pitchFamily="18" charset="0"/>
                <a:cs typeface="Times New Roman" pitchFamily="18" charset="0"/>
              </a:rPr>
              <a:t> 잡음을 줄여주는 효과 때문에 수렴이 빨라짐</a:t>
            </a:r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lvl="2">
              <a:lnSpc>
                <a:spcPct val="150000"/>
              </a:lnSpc>
            </a:pPr>
            <a:r>
              <a:rPr lang="en-US" altLang="ko-KR" dirty="0">
                <a:latin typeface="Times New Roman" pitchFamily="18" charset="0"/>
                <a:cs typeface="Times New Roman" pitchFamily="18" charset="0"/>
              </a:rPr>
              <a:t>GPU</a:t>
            </a:r>
            <a:r>
              <a:rPr lang="ko-KR" altLang="en-US" dirty="0">
                <a:latin typeface="Times New Roman" pitchFamily="18" charset="0"/>
                <a:cs typeface="Times New Roman" pitchFamily="18" charset="0"/>
              </a:rPr>
              <a:t>를 사용한 병렬처리에도 유리함</a:t>
            </a:r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Times New Roman" pitchFamily="18" charset="0"/>
                <a:cs typeface="Times New Roman" pitchFamily="18" charset="0"/>
              </a:rPr>
              <a:t>현대 기계 학습은 미니배치를 표준처럼 여겨 널리 사용함 </a:t>
            </a:r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lvl="2"/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10915412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3.5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미니배치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스토캐스틱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경사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하강법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980728"/>
            <a:ext cx="6681192" cy="5745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2155347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3.6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다층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퍼셉트론에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의한 인식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836712"/>
            <a:ext cx="8784976" cy="5760640"/>
          </a:xfrm>
        </p:spPr>
        <p:txBody>
          <a:bodyPr/>
          <a:lstStyle/>
          <a:p>
            <a:r>
              <a:rPr lang="ko-KR" altLang="en-US" dirty="0"/>
              <a:t>예측 </a:t>
            </a:r>
            <a:r>
              <a:rPr lang="en-US" altLang="ko-KR" dirty="0"/>
              <a:t>(</a:t>
            </a:r>
            <a:r>
              <a:rPr lang="ko-KR" altLang="en-US" dirty="0"/>
              <a:t>또는 테스트</a:t>
            </a:r>
            <a:r>
              <a:rPr lang="en-US" altLang="ko-KR" dirty="0"/>
              <a:t>) </a:t>
            </a:r>
            <a:r>
              <a:rPr lang="ko-KR" altLang="en-US" dirty="0"/>
              <a:t>단계</a:t>
            </a:r>
            <a:endParaRPr lang="en-US" altLang="ko-KR" dirty="0"/>
          </a:p>
          <a:p>
            <a:pPr lvl="1"/>
            <a:r>
              <a:rPr lang="ko-KR" altLang="en-US" dirty="0"/>
              <a:t>학습을 마친 후 현장 설치하여 사용 </a:t>
            </a:r>
            <a:r>
              <a:rPr lang="en-US" altLang="ko-KR" dirty="0"/>
              <a:t>(</a:t>
            </a:r>
            <a:r>
              <a:rPr lang="ko-KR" altLang="en-US" dirty="0"/>
              <a:t>또는 테스트 집합으로 성능 테스트</a:t>
            </a:r>
            <a:r>
              <a:rPr lang="en-US" altLang="ko-KR" dirty="0"/>
              <a:t>)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  <a:p>
            <a:pPr lvl="1"/>
            <a:r>
              <a:rPr lang="ko-KR" altLang="en-US" dirty="0"/>
              <a:t>라인 </a:t>
            </a:r>
            <a:r>
              <a:rPr lang="en-US" altLang="ko-KR" dirty="0"/>
              <a:t>6</a:t>
            </a:r>
            <a:r>
              <a:rPr lang="ko-KR" altLang="en-US" dirty="0"/>
              <a:t>을 수식으로 표현하면</a:t>
            </a:r>
            <a:r>
              <a:rPr lang="en-US" altLang="ko-KR" dirty="0"/>
              <a:t>,</a:t>
            </a:r>
          </a:p>
          <a:p>
            <a:pPr lvl="1"/>
            <a:r>
              <a:rPr lang="ko-KR" altLang="en-US" dirty="0"/>
              <a:t>전방 계산 한번만 사용하므로 빠름</a:t>
            </a:r>
            <a:r>
              <a:rPr lang="ko-KR" altLang="en-US" dirty="0">
                <a:solidFill>
                  <a:srgbClr val="0000FF"/>
                </a:solidFill>
              </a:rPr>
              <a:t> </a:t>
            </a:r>
            <a:r>
              <a:rPr lang="en-US" altLang="ko-KR" dirty="0"/>
              <a:t>(</a:t>
            </a:r>
            <a:r>
              <a:rPr lang="ko-KR" altLang="en-US" dirty="0"/>
              <a:t>표 </a:t>
            </a:r>
            <a:r>
              <a:rPr lang="en-US" altLang="ko-KR" dirty="0"/>
              <a:t>3-2 </a:t>
            </a:r>
            <a:r>
              <a:rPr lang="ko-KR" altLang="en-US" dirty="0"/>
              <a:t>참조</a:t>
            </a:r>
            <a:r>
              <a:rPr lang="en-US" altLang="ko-KR" dirty="0"/>
              <a:t>)</a:t>
            </a:r>
          </a:p>
          <a:p>
            <a:pPr lvl="1"/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842863"/>
            <a:ext cx="7056784" cy="3170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80" y="5373216"/>
            <a:ext cx="1732918" cy="4609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5589169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3.7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다층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퍼셉트론의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특성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3.7.1 </a:t>
            </a:r>
            <a:r>
              <a:rPr lang="ko-KR" altLang="en-US" dirty="0"/>
              <a:t>오류 </a:t>
            </a:r>
            <a:r>
              <a:rPr lang="ko-KR" altLang="en-US" dirty="0" err="1"/>
              <a:t>역전파</a:t>
            </a:r>
            <a:r>
              <a:rPr lang="ko-KR" altLang="en-US" dirty="0"/>
              <a:t> 알고리즘의 빠른 속도</a:t>
            </a:r>
            <a:endParaRPr lang="en-US" altLang="ko-KR" dirty="0"/>
          </a:p>
          <a:p>
            <a:r>
              <a:rPr lang="en-US" altLang="ko-KR" dirty="0"/>
              <a:t>3.7.2 </a:t>
            </a:r>
            <a:r>
              <a:rPr lang="ko-KR" altLang="en-US" dirty="0"/>
              <a:t>모든 함수를 정확하게 근사할 수 있는 능력</a:t>
            </a:r>
            <a:endParaRPr lang="en-US" altLang="ko-KR" dirty="0"/>
          </a:p>
          <a:p>
            <a:r>
              <a:rPr lang="en-US" altLang="ko-KR" dirty="0"/>
              <a:t>3.7.3 </a:t>
            </a:r>
            <a:r>
              <a:rPr lang="ko-KR" altLang="en-US" dirty="0"/>
              <a:t>성능 향상을 위한 </a:t>
            </a:r>
            <a:r>
              <a:rPr lang="ko-KR" altLang="en-US" dirty="0" err="1"/>
              <a:t>휴리스틱의</a:t>
            </a:r>
            <a:r>
              <a:rPr lang="ko-KR" altLang="en-US" dirty="0"/>
              <a:t> 중요성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67289182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3.7.1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오류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역전파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알고리즘의 빠른 속도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/>
            <p:txBody>
              <a:bodyPr/>
              <a:lstStyle/>
              <a:p>
                <a:r>
                  <a:rPr lang="ko-KR" altLang="en-US" dirty="0"/>
                  <a:t>연산 횟수 비교</a:t>
                </a:r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pPr marL="0" indent="0">
                  <a:buNone/>
                </a:pPr>
                <a:endParaRPr lang="en-US" altLang="ko-KR" dirty="0"/>
              </a:p>
              <a:p>
                <a:pPr lvl="1"/>
                <a:r>
                  <a:rPr lang="ko-KR" altLang="en-US" dirty="0"/>
                  <a:t>오류 </a:t>
                </a:r>
                <a:r>
                  <a:rPr lang="ko-KR" altLang="en-US" dirty="0" err="1"/>
                  <a:t>역전파는</a:t>
                </a:r>
                <a:r>
                  <a:rPr lang="ko-KR" altLang="en-US" dirty="0"/>
                  <a:t> 전방 계산보다 약 </a:t>
                </a:r>
                <a:r>
                  <a:rPr lang="en-US" altLang="ko-KR" dirty="0"/>
                  <a:t>1.5~2</a:t>
                </a:r>
                <a:r>
                  <a:rPr lang="ko-KR" altLang="en-US" dirty="0"/>
                  <a:t>배의 시간 소요 </a:t>
                </a:r>
                <a:r>
                  <a:rPr lang="en-US" altLang="ko-KR" dirty="0">
                    <a:sym typeface="Wingdings" pitchFamily="2" charset="2"/>
                  </a:rPr>
                  <a:t> </a:t>
                </a:r>
                <a:r>
                  <a:rPr lang="ko-KR" altLang="en-US" dirty="0">
                    <a:sym typeface="Wingdings" pitchFamily="2" charset="2"/>
                  </a:rPr>
                  <a:t>빠른 계산 가능</a:t>
                </a:r>
                <a:endParaRPr lang="en-US" altLang="ko-KR" dirty="0"/>
              </a:p>
              <a:p>
                <a:pPr lvl="1"/>
                <a:r>
                  <a:rPr lang="ko-KR" altLang="en-US" dirty="0"/>
                  <a:t>하지만 학습 알고리즘은 수렴할 때까지 오류 </a:t>
                </a:r>
                <a:r>
                  <a:rPr lang="ko-KR" altLang="en-US" dirty="0" err="1"/>
                  <a:t>역전파를</a:t>
                </a:r>
                <a:r>
                  <a:rPr lang="ko-KR" altLang="en-US" dirty="0"/>
                  <a:t> 반복해야 하므로 점근적 시간 복잡도는 </a:t>
                </a:r>
                <a14:m>
                  <m:oMath xmlns:m="http://schemas.openxmlformats.org/officeDocument/2006/math">
                    <m:r>
                      <a:rPr lang="el-GR" altLang="ko-KR" i="1" smtClean="0">
                        <a:latin typeface="Cambria Math"/>
                        <a:ea typeface="Cambria Math"/>
                      </a:rPr>
                      <m:t>𝛩</m:t>
                    </m:r>
                    <m:r>
                      <a:rPr lang="en-US" altLang="ko-KR" b="0" i="1" smtClean="0">
                        <a:latin typeface="Cambria Math"/>
                        <a:ea typeface="Cambria Math"/>
                      </a:rPr>
                      <m:t>(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/>
                            <a:ea typeface="Cambria Math"/>
                          </a:rPr>
                          <m:t>𝑑𝑝</m:t>
                        </m:r>
                        <m:r>
                          <a:rPr lang="en-US" altLang="ko-KR" b="0" i="1" smtClean="0">
                            <a:latin typeface="Cambria Math"/>
                            <a:ea typeface="Cambria Math"/>
                          </a:rPr>
                          <m:t>+</m:t>
                        </m:r>
                        <m:r>
                          <a:rPr lang="en-US" altLang="ko-KR" b="0" i="1" smtClean="0">
                            <a:latin typeface="Cambria Math"/>
                            <a:ea typeface="Cambria Math"/>
                          </a:rPr>
                          <m:t>𝑝𝑐</m:t>
                        </m:r>
                      </m:e>
                    </m:d>
                    <m:r>
                      <a:rPr lang="en-US" altLang="ko-KR" b="0" i="1" smtClean="0">
                        <a:latin typeface="Cambria Math"/>
                        <a:ea typeface="Cambria Math"/>
                      </a:rPr>
                      <m:t>𝑛𝑞</m:t>
                    </m:r>
                    <m:r>
                      <a:rPr lang="en-US" altLang="ko-KR" b="0" i="1" smtClean="0">
                        <a:latin typeface="Cambria Math"/>
                        <a:ea typeface="Cambria Math"/>
                      </a:rPr>
                      <m:t>)</m:t>
                    </m:r>
                  </m:oMath>
                </a14:m>
                <a:r>
                  <a:rPr lang="en-US" altLang="ko-KR" dirty="0"/>
                  <a:t> (</a:t>
                </a:r>
                <a:r>
                  <a:rPr lang="en-US" altLang="ko-KR" i="1" dirty="0">
                    <a:latin typeface="Times New Roman" pitchFamily="18" charset="0"/>
                    <a:cs typeface="Times New Roman" pitchFamily="18" charset="0"/>
                  </a:rPr>
                  <a:t>n</a:t>
                </a:r>
                <a:r>
                  <a:rPr lang="ko-KR" altLang="en-US" dirty="0"/>
                  <a:t>은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훈련집합의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크기</a:t>
                </a:r>
                <a:r>
                  <a:rPr lang="en-US" altLang="ko-KR" dirty="0"/>
                  <a:t>, </a:t>
                </a:r>
                <a:r>
                  <a:rPr lang="en-US" altLang="ko-KR" i="1" dirty="0">
                    <a:latin typeface="Times New Roman" pitchFamily="18" charset="0"/>
                    <a:cs typeface="Times New Roman" pitchFamily="18" charset="0"/>
                  </a:rPr>
                  <a:t>q</a:t>
                </a:r>
                <a:r>
                  <a:rPr lang="ko-KR" altLang="en-US" dirty="0"/>
                  <a:t>는 세대</a:t>
                </a:r>
                <a:r>
                  <a:rPr lang="en-US" altLang="ko-KR" baseline="30000" dirty="0"/>
                  <a:t>epoch</a:t>
                </a:r>
                <a:r>
                  <a:rPr lang="ko-KR" altLang="en-US" dirty="0"/>
                  <a:t> 수</a:t>
                </a:r>
                <a:r>
                  <a:rPr lang="en-US" altLang="ko-KR" dirty="0"/>
                  <a:t>)</a:t>
                </a:r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pPr marL="0" indent="0">
                  <a:buNone/>
                </a:pPr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pPr marL="0" indent="0">
                  <a:buNone/>
                </a:pPr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blipFill rotWithShape="1">
                <a:blip r:embed="rId2"/>
                <a:stretch>
                  <a:fillRect l="-5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484784"/>
            <a:ext cx="8013852" cy="34563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324684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3.1.1 </a:t>
            </a:r>
            <a:r>
              <a:rPr lang="ko-KR" altLang="en-US" dirty="0"/>
              <a:t>인공신경망과 생물신경망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dirty="0"/>
              <a:t>사람의 뉴런</a:t>
            </a:r>
            <a:endParaRPr lang="en-US" altLang="ko-KR" dirty="0"/>
          </a:p>
          <a:p>
            <a:pPr lvl="1"/>
            <a:r>
              <a:rPr lang="ko-KR" altLang="en-US" dirty="0"/>
              <a:t>두뇌의 가장 작은 정보처리 단위</a:t>
            </a:r>
            <a:endParaRPr lang="en-US" altLang="ko-KR" dirty="0"/>
          </a:p>
          <a:p>
            <a:pPr lvl="1"/>
            <a:r>
              <a:rPr lang="ko-KR" altLang="en-US" dirty="0" err="1"/>
              <a:t>세포체는</a:t>
            </a:r>
            <a:r>
              <a:rPr lang="en-US" altLang="ko-KR" baseline="30000" dirty="0"/>
              <a:t>cell body</a:t>
            </a:r>
            <a:r>
              <a:rPr lang="ko-KR" altLang="en-US" baseline="30000" dirty="0"/>
              <a:t> </a:t>
            </a:r>
            <a:r>
              <a:rPr lang="ko-KR" altLang="en-US" dirty="0"/>
              <a:t>간단한 연산</a:t>
            </a:r>
            <a:r>
              <a:rPr lang="en-US" altLang="ko-KR" dirty="0"/>
              <a:t>, </a:t>
            </a:r>
            <a:r>
              <a:rPr lang="ko-KR" altLang="en-US" dirty="0"/>
              <a:t>수상돌기는</a:t>
            </a:r>
            <a:r>
              <a:rPr lang="en-US" altLang="ko-KR" baseline="30000" dirty="0"/>
              <a:t>dendrite</a:t>
            </a:r>
            <a:r>
              <a:rPr lang="ko-KR" altLang="en-US" dirty="0"/>
              <a:t> 신호 수신</a:t>
            </a:r>
            <a:r>
              <a:rPr lang="en-US" altLang="ko-KR" dirty="0"/>
              <a:t>, </a:t>
            </a:r>
            <a:r>
              <a:rPr lang="ko-KR" altLang="en-US" dirty="0" err="1"/>
              <a:t>축삭은</a:t>
            </a:r>
            <a:r>
              <a:rPr lang="en-US" altLang="ko-KR" baseline="30000" dirty="0"/>
              <a:t>axon</a:t>
            </a:r>
            <a:r>
              <a:rPr lang="ko-KR" altLang="en-US" dirty="0"/>
              <a:t> 처리 결과를 전송</a:t>
            </a:r>
            <a:endParaRPr lang="en-US" altLang="ko-KR" dirty="0"/>
          </a:p>
          <a:p>
            <a:pPr lvl="1"/>
            <a:r>
              <a:rPr lang="ko-KR" altLang="en-US" dirty="0"/>
              <a:t>사람은</a:t>
            </a:r>
            <a:r>
              <a:rPr lang="en-US" altLang="ko-KR" dirty="0"/>
              <a:t> 10</a:t>
            </a:r>
            <a:r>
              <a:rPr lang="en-US" altLang="ko-KR" baseline="30000" dirty="0"/>
              <a:t>11</a:t>
            </a:r>
            <a:r>
              <a:rPr lang="ko-KR" altLang="en-US" dirty="0"/>
              <a:t>개</a:t>
            </a:r>
            <a:r>
              <a:rPr lang="en-US" altLang="ko-KR" dirty="0"/>
              <a:t> </a:t>
            </a:r>
            <a:r>
              <a:rPr lang="ko-KR" altLang="en-US" dirty="0"/>
              <a:t>정도의</a:t>
            </a:r>
            <a:r>
              <a:rPr lang="en-US" altLang="ko-KR" dirty="0"/>
              <a:t> </a:t>
            </a:r>
            <a:r>
              <a:rPr lang="ko-KR" altLang="en-US" dirty="0"/>
              <a:t>뉴런을 가지며</a:t>
            </a:r>
            <a:r>
              <a:rPr lang="en-US" altLang="ko-KR" dirty="0"/>
              <a:t>, </a:t>
            </a:r>
            <a:r>
              <a:rPr lang="ko-KR" altLang="en-US" dirty="0"/>
              <a:t>뉴런은 </a:t>
            </a:r>
            <a:r>
              <a:rPr lang="en-US" altLang="ko-KR" dirty="0"/>
              <a:t>1000</a:t>
            </a:r>
            <a:r>
              <a:rPr lang="ko-KR" altLang="en-US" dirty="0"/>
              <a:t>개 가량 다른 뉴런과 연결되어 있어 </a:t>
            </a:r>
            <a:r>
              <a:rPr lang="en-US" altLang="ko-KR" dirty="0"/>
              <a:t>10</a:t>
            </a:r>
            <a:r>
              <a:rPr lang="en-US" altLang="ko-KR" baseline="30000" dirty="0"/>
              <a:t>14</a:t>
            </a:r>
            <a:r>
              <a:rPr lang="ko-KR" altLang="en-US" dirty="0"/>
              <a:t>개 정도의 연결</a:t>
            </a: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endParaRPr lang="en-US" altLang="ko-KR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2780928"/>
            <a:ext cx="2697379" cy="3557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2282252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3.7.2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모든 함수를 정확하게 근사할 수 있는 능력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err="1"/>
              <a:t>호닉의</a:t>
            </a:r>
            <a:r>
              <a:rPr lang="en-US" altLang="ko-KR" dirty="0"/>
              <a:t> </a:t>
            </a:r>
            <a:r>
              <a:rPr lang="ko-KR" altLang="en-US" dirty="0"/>
              <a:t>주장</a:t>
            </a:r>
            <a:r>
              <a:rPr lang="en-US" altLang="ko-KR" dirty="0"/>
              <a:t>[Hornik1989]</a:t>
            </a:r>
          </a:p>
          <a:p>
            <a:pPr lvl="1">
              <a:lnSpc>
                <a:spcPct val="150000"/>
              </a:lnSpc>
            </a:pPr>
            <a:r>
              <a:rPr lang="ko-KR" altLang="en-US" dirty="0" err="1"/>
              <a:t>은닉층을</a:t>
            </a:r>
            <a:r>
              <a:rPr lang="ko-KR" altLang="en-US" dirty="0"/>
              <a:t> 하나만 가진 다층 </a:t>
            </a:r>
            <a:r>
              <a:rPr lang="ko-KR" altLang="en-US" dirty="0" err="1"/>
              <a:t>퍼셉트론은</a:t>
            </a:r>
            <a:r>
              <a:rPr lang="ko-KR" altLang="en-US" dirty="0"/>
              <a:t> 범용근사자</a:t>
            </a:r>
            <a:r>
              <a:rPr lang="en-US" altLang="ko-KR" baseline="30000" dirty="0"/>
              <a:t>universal </a:t>
            </a:r>
            <a:r>
              <a:rPr lang="en-US" altLang="ko-KR" baseline="30000" dirty="0" err="1"/>
              <a:t>approximator</a:t>
            </a:r>
            <a:endParaRPr lang="en-US" altLang="ko-KR" baseline="30000" dirty="0"/>
          </a:p>
          <a:p>
            <a:pPr lvl="1">
              <a:lnSpc>
                <a:spcPct val="150000"/>
              </a:lnSpc>
            </a:pPr>
            <a:endParaRPr lang="en-US" altLang="ko-KR" baseline="30000" dirty="0"/>
          </a:p>
          <a:p>
            <a:pPr lvl="1">
              <a:lnSpc>
                <a:spcPct val="150000"/>
              </a:lnSpc>
            </a:pPr>
            <a:endParaRPr lang="en-US" altLang="ko-KR" baseline="30000" dirty="0"/>
          </a:p>
          <a:p>
            <a:pPr lvl="1">
              <a:lnSpc>
                <a:spcPct val="150000"/>
              </a:lnSpc>
            </a:pPr>
            <a:endParaRPr lang="en-US" altLang="ko-KR" baseline="30000" dirty="0"/>
          </a:p>
          <a:p>
            <a:pPr lvl="1">
              <a:lnSpc>
                <a:spcPct val="150000"/>
              </a:lnSpc>
            </a:pPr>
            <a:endParaRPr lang="en-US" altLang="ko-KR" baseline="30000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baseline="30000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은닉 </a:t>
            </a:r>
            <a:r>
              <a:rPr lang="ko-KR" altLang="en-US" dirty="0" err="1"/>
              <a:t>노드를</a:t>
            </a:r>
            <a:r>
              <a:rPr lang="ko-KR" altLang="en-US" dirty="0"/>
              <a:t> 무수히 많게 할 수 없으므로</a:t>
            </a:r>
            <a:r>
              <a:rPr lang="en-US" altLang="ko-KR" dirty="0"/>
              <a:t>, </a:t>
            </a:r>
            <a:r>
              <a:rPr lang="ko-KR" altLang="en-US" dirty="0"/>
              <a:t>실질적으로는 복잡한 구조의 데이터에서는 성능 한계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807" y="2060848"/>
            <a:ext cx="8360618" cy="11588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4580520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3.7.3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성능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향상을 위한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휴리스틱의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중요성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dirty="0"/>
              <a:t>순수한 최적화 알고리즘으로는 높은 성능 불가능</a:t>
            </a:r>
            <a:endParaRPr lang="en-US" altLang="ko-KR" dirty="0"/>
          </a:p>
          <a:p>
            <a:pPr lvl="1"/>
            <a:r>
              <a:rPr lang="ko-KR" altLang="en-US" dirty="0"/>
              <a:t>데이터 희소성</a:t>
            </a:r>
            <a:r>
              <a:rPr lang="en-US" altLang="ko-KR" dirty="0"/>
              <a:t>, </a:t>
            </a:r>
            <a:r>
              <a:rPr lang="ko-KR" altLang="en-US" dirty="0"/>
              <a:t>잡음</a:t>
            </a:r>
            <a:r>
              <a:rPr lang="en-US" altLang="ko-KR" dirty="0"/>
              <a:t>, </a:t>
            </a:r>
            <a:r>
              <a:rPr lang="ko-KR" altLang="en-US" dirty="0"/>
              <a:t>미숙한 신경망 구조 등의 이유</a:t>
            </a:r>
            <a:endParaRPr lang="en-US" altLang="ko-KR" dirty="0"/>
          </a:p>
          <a:p>
            <a:pPr lvl="1"/>
            <a:r>
              <a:rPr lang="ko-KR" altLang="en-US" dirty="0"/>
              <a:t>성능 향상을 위한 갖가지 </a:t>
            </a:r>
            <a:r>
              <a:rPr lang="ko-KR" altLang="en-US" dirty="0" err="1"/>
              <a:t>휴리스틱을</a:t>
            </a:r>
            <a:r>
              <a:rPr lang="ko-KR" altLang="en-US" dirty="0"/>
              <a:t> 개발하고 공유함 </a:t>
            </a:r>
            <a:r>
              <a:rPr lang="en-US" altLang="ko-KR" dirty="0">
                <a:sym typeface="Wingdings" pitchFamily="2" charset="2"/>
              </a:rPr>
              <a:t> </a:t>
            </a:r>
            <a:r>
              <a:rPr lang="ko-KR" altLang="en-US" dirty="0">
                <a:sym typeface="Wingdings" pitchFamily="2" charset="2"/>
              </a:rPr>
              <a:t>예</a:t>
            </a:r>
            <a:r>
              <a:rPr lang="en-US" altLang="ko-KR" dirty="0">
                <a:sym typeface="Wingdings" pitchFamily="2" charset="2"/>
              </a:rPr>
              <a:t>) 『Neural Networks: Tricks of the Trade』 [Montavon2012]</a:t>
            </a:r>
          </a:p>
          <a:p>
            <a:pPr>
              <a:lnSpc>
                <a:spcPct val="100000"/>
              </a:lnSpc>
            </a:pPr>
            <a:r>
              <a:rPr lang="ko-KR" altLang="en-US" dirty="0" err="1">
                <a:sym typeface="Wingdings" pitchFamily="2" charset="2"/>
              </a:rPr>
              <a:t>휴리스틱</a:t>
            </a:r>
            <a:r>
              <a:rPr lang="ko-KR" altLang="en-US" dirty="0">
                <a:sym typeface="Wingdings" pitchFamily="2" charset="2"/>
              </a:rPr>
              <a:t> 개발에서 중요 쟁점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367" y="5229199"/>
            <a:ext cx="7962563" cy="8310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367" y="2711349"/>
            <a:ext cx="7962563" cy="23738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5150729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3.7.3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성능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향상을 위한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휴리스틱의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중요성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실용적인 성능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/>
              <a:t>1980~1990</a:t>
            </a:r>
            <a:r>
              <a:rPr lang="ko-KR" altLang="en-US" dirty="0"/>
              <a:t>년대에 다층 </a:t>
            </a:r>
            <a:r>
              <a:rPr lang="ko-KR" altLang="en-US" dirty="0" err="1"/>
              <a:t>퍼셉트론은</a:t>
            </a:r>
            <a:r>
              <a:rPr lang="ko-KR" altLang="en-US" dirty="0"/>
              <a:t> 실용 시스템 제작에 크게 기여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ko-KR" altLang="en-US" dirty="0"/>
              <a:t>인쇄</a:t>
            </a:r>
            <a:r>
              <a:rPr lang="en-US" altLang="ko-KR" dirty="0"/>
              <a:t>/</a:t>
            </a:r>
            <a:r>
              <a:rPr lang="ko-KR" altLang="en-US" dirty="0"/>
              <a:t>필기 문자 인식으로 우편물 자동 분류기</a:t>
            </a:r>
            <a:r>
              <a:rPr lang="en-US" altLang="ko-KR" dirty="0"/>
              <a:t>, </a:t>
            </a:r>
            <a:r>
              <a:rPr lang="ko-KR" altLang="en-US" dirty="0"/>
              <a:t>전표 인식기</a:t>
            </a:r>
            <a:r>
              <a:rPr lang="en-US" altLang="ko-KR" dirty="0"/>
              <a:t>, </a:t>
            </a:r>
            <a:r>
              <a:rPr lang="ko-KR" altLang="en-US" dirty="0"/>
              <a:t>자동차 번호판 인식기 등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ko-KR" altLang="en-US" dirty="0"/>
              <a:t>음성 인식</a:t>
            </a:r>
            <a:r>
              <a:rPr lang="en-US" altLang="ko-KR" dirty="0"/>
              <a:t>, </a:t>
            </a:r>
            <a:r>
              <a:rPr lang="ko-KR" altLang="en-US" dirty="0"/>
              <a:t>게임</a:t>
            </a:r>
            <a:r>
              <a:rPr lang="en-US" altLang="ko-KR" dirty="0"/>
              <a:t>, </a:t>
            </a:r>
            <a:r>
              <a:rPr lang="ko-KR" altLang="en-US" dirty="0"/>
              <a:t>주가 예측</a:t>
            </a:r>
            <a:r>
              <a:rPr lang="en-US" altLang="ko-KR" dirty="0"/>
              <a:t>, </a:t>
            </a:r>
            <a:r>
              <a:rPr lang="ko-KR" altLang="en-US" dirty="0"/>
              <a:t>정보 검색</a:t>
            </a:r>
            <a:r>
              <a:rPr lang="en-US" altLang="ko-KR" dirty="0"/>
              <a:t>, </a:t>
            </a:r>
            <a:r>
              <a:rPr lang="ko-KR" altLang="en-US" dirty="0"/>
              <a:t>의료 진단</a:t>
            </a:r>
            <a:r>
              <a:rPr lang="en-US" altLang="ko-KR" dirty="0"/>
              <a:t>, </a:t>
            </a:r>
            <a:r>
              <a:rPr lang="ko-KR" altLang="en-US" dirty="0"/>
              <a:t>유전자 검색</a:t>
            </a:r>
            <a:r>
              <a:rPr lang="en-US" altLang="ko-KR" dirty="0"/>
              <a:t>, </a:t>
            </a:r>
            <a:r>
              <a:rPr lang="ko-KR" altLang="en-US" dirty="0"/>
              <a:t>반도체 결함 검사 등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endParaRPr lang="en-US" altLang="ko-KR" dirty="0"/>
          </a:p>
          <a:p>
            <a:r>
              <a:rPr lang="ko-KR" altLang="en-US" dirty="0"/>
              <a:t>하지만 한계 노출</a:t>
            </a:r>
            <a:endParaRPr lang="en-US" altLang="ko-KR" dirty="0"/>
          </a:p>
          <a:p>
            <a:pPr lvl="1"/>
            <a:r>
              <a:rPr lang="ko-KR" altLang="en-US" dirty="0"/>
              <a:t>잡음이 섞인 상황에서 음성인식  성능 저하</a:t>
            </a:r>
            <a:endParaRPr lang="en-US" altLang="ko-KR" dirty="0"/>
          </a:p>
          <a:p>
            <a:pPr lvl="1"/>
            <a:r>
              <a:rPr lang="ko-KR" altLang="en-US" dirty="0"/>
              <a:t>필기 주소 인식 능력 저하</a:t>
            </a:r>
            <a:endParaRPr lang="en-US" altLang="ko-KR" dirty="0"/>
          </a:p>
          <a:p>
            <a:pPr lvl="1"/>
            <a:r>
              <a:rPr lang="ko-KR" altLang="en-US" dirty="0"/>
              <a:t>바둑에서의 한계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 err="1"/>
              <a:t>딥러닝은</a:t>
            </a:r>
            <a:r>
              <a:rPr lang="ko-KR" altLang="en-US" dirty="0"/>
              <a:t> 이들 한계를 극복함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2952561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3.1.2 </a:t>
            </a:r>
            <a:r>
              <a:rPr lang="ko-KR" altLang="en-US" dirty="0"/>
              <a:t>신경망의 간략한 역사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dirty="0"/>
              <a:t>신경망의 역사</a:t>
            </a:r>
            <a:endParaRPr lang="en-US" altLang="ko-KR" dirty="0"/>
          </a:p>
          <a:p>
            <a:pPr lvl="1"/>
            <a:r>
              <a:rPr lang="en-US" altLang="ko-KR" dirty="0"/>
              <a:t>1943</a:t>
            </a:r>
            <a:r>
              <a:rPr lang="ko-KR" altLang="en-US" dirty="0"/>
              <a:t>년 </a:t>
            </a:r>
            <a:r>
              <a:rPr lang="ko-KR" altLang="en-US" dirty="0" err="1"/>
              <a:t>매컬럭과</a:t>
            </a:r>
            <a:r>
              <a:rPr lang="ko-KR" altLang="en-US" dirty="0"/>
              <a:t> </a:t>
            </a:r>
            <a:r>
              <a:rPr lang="ko-KR" altLang="en-US" dirty="0" err="1"/>
              <a:t>피츠의</a:t>
            </a:r>
            <a:r>
              <a:rPr lang="ko-KR" altLang="en-US" dirty="0"/>
              <a:t> 최초의 신경망</a:t>
            </a:r>
            <a:endParaRPr lang="en-US" altLang="ko-KR" dirty="0"/>
          </a:p>
          <a:p>
            <a:pPr lvl="1"/>
            <a:r>
              <a:rPr lang="en-US" altLang="ko-KR" dirty="0"/>
              <a:t>1949</a:t>
            </a:r>
            <a:r>
              <a:rPr lang="ko-KR" altLang="en-US" dirty="0"/>
              <a:t>년 </a:t>
            </a:r>
            <a:r>
              <a:rPr lang="ko-KR" altLang="en-US" dirty="0" err="1"/>
              <a:t>헤브는</a:t>
            </a:r>
            <a:r>
              <a:rPr lang="ko-KR" altLang="en-US" dirty="0"/>
              <a:t> 최초로 학습 알고리즘 제안</a:t>
            </a:r>
            <a:endParaRPr lang="en-US" altLang="ko-KR" dirty="0"/>
          </a:p>
          <a:p>
            <a:pPr lvl="1"/>
            <a:r>
              <a:rPr lang="en-US" altLang="ko-KR" dirty="0"/>
              <a:t>1958</a:t>
            </a:r>
            <a:r>
              <a:rPr lang="ko-KR" altLang="en-US" dirty="0"/>
              <a:t>년 </a:t>
            </a:r>
            <a:r>
              <a:rPr lang="ko-KR" altLang="en-US" dirty="0" err="1"/>
              <a:t>로젠블렛은</a:t>
            </a:r>
            <a:r>
              <a:rPr lang="ko-KR" altLang="en-US" dirty="0"/>
              <a:t> </a:t>
            </a:r>
            <a:r>
              <a:rPr lang="ko-KR" altLang="en-US" dirty="0" err="1">
                <a:solidFill>
                  <a:srgbClr val="0000FF"/>
                </a:solidFill>
              </a:rPr>
              <a:t>퍼셉트론</a:t>
            </a:r>
            <a:r>
              <a:rPr lang="ko-KR" altLang="en-US" dirty="0"/>
              <a:t> 제안 </a:t>
            </a:r>
            <a:r>
              <a:rPr lang="en-US" altLang="ko-KR" dirty="0">
                <a:sym typeface="Wingdings" pitchFamily="2" charset="2"/>
              </a:rPr>
              <a:t> 3.2</a:t>
            </a:r>
            <a:r>
              <a:rPr lang="ko-KR" altLang="en-US" dirty="0">
                <a:sym typeface="Wingdings" pitchFamily="2" charset="2"/>
              </a:rPr>
              <a:t>절에서 자세히 다룸</a:t>
            </a:r>
            <a:endParaRPr lang="en-US" altLang="ko-KR" dirty="0">
              <a:sym typeface="Wingdings" pitchFamily="2" charset="2"/>
            </a:endParaRPr>
          </a:p>
          <a:p>
            <a:pPr lvl="1"/>
            <a:r>
              <a:rPr lang="ko-KR" altLang="en-US" dirty="0" err="1">
                <a:sym typeface="Wingdings" pitchFamily="2" charset="2"/>
              </a:rPr>
              <a:t>위드로와</a:t>
            </a:r>
            <a:r>
              <a:rPr lang="ko-KR" altLang="en-US" dirty="0">
                <a:sym typeface="Wingdings" pitchFamily="2" charset="2"/>
              </a:rPr>
              <a:t> 호프의 </a:t>
            </a:r>
            <a:r>
              <a:rPr lang="en-US" altLang="ko-KR" dirty="0" err="1">
                <a:sym typeface="Wingdings" pitchFamily="2" charset="2"/>
              </a:rPr>
              <a:t>Adaline</a:t>
            </a:r>
            <a:r>
              <a:rPr lang="en-US" altLang="ko-KR" dirty="0">
                <a:sym typeface="Wingdings" pitchFamily="2" charset="2"/>
              </a:rPr>
              <a:t> </a:t>
            </a:r>
            <a:r>
              <a:rPr lang="ko-KR" altLang="en-US" dirty="0">
                <a:sym typeface="Wingdings" pitchFamily="2" charset="2"/>
              </a:rPr>
              <a:t>과</a:t>
            </a:r>
            <a:r>
              <a:rPr lang="en-US" altLang="ko-KR" dirty="0">
                <a:sym typeface="Wingdings" pitchFamily="2" charset="2"/>
              </a:rPr>
              <a:t> </a:t>
            </a:r>
            <a:r>
              <a:rPr lang="en-US" altLang="ko-KR" dirty="0" err="1">
                <a:sym typeface="Wingdings" pitchFamily="2" charset="2"/>
              </a:rPr>
              <a:t>Madaline</a:t>
            </a:r>
            <a:endParaRPr lang="en-US" altLang="ko-KR" dirty="0">
              <a:sym typeface="Wingdings" pitchFamily="2" charset="2"/>
            </a:endParaRPr>
          </a:p>
          <a:p>
            <a:pPr lvl="1"/>
            <a:r>
              <a:rPr lang="en-US" altLang="ko-KR" dirty="0"/>
              <a:t>1960</a:t>
            </a:r>
            <a:r>
              <a:rPr lang="ko-KR" altLang="en-US" dirty="0"/>
              <a:t>년대의 과대 평가</a:t>
            </a:r>
            <a:endParaRPr lang="en-US" altLang="ko-KR" dirty="0"/>
          </a:p>
          <a:p>
            <a:pPr lvl="1"/>
            <a:r>
              <a:rPr lang="en-US" altLang="ko-KR" dirty="0"/>
              <a:t>1969</a:t>
            </a:r>
            <a:r>
              <a:rPr lang="ko-KR" altLang="en-US" dirty="0"/>
              <a:t>년 </a:t>
            </a:r>
            <a:r>
              <a:rPr lang="ko-KR" altLang="en-US" dirty="0" err="1"/>
              <a:t>민스키와</a:t>
            </a:r>
            <a:r>
              <a:rPr lang="ko-KR" altLang="en-US" dirty="0"/>
              <a:t> </a:t>
            </a:r>
            <a:r>
              <a:rPr lang="ko-KR" altLang="en-US" dirty="0" err="1"/>
              <a:t>페퍼트의</a:t>
            </a:r>
            <a:r>
              <a:rPr lang="ko-KR" altLang="en-US" dirty="0"/>
              <a:t> 저서 </a:t>
            </a:r>
            <a:r>
              <a:rPr lang="en-US" altLang="ko-KR" dirty="0"/>
              <a:t>『</a:t>
            </a:r>
            <a:r>
              <a:rPr lang="en-US" altLang="ko-KR" dirty="0" err="1"/>
              <a:t>Perceptrons</a:t>
            </a:r>
            <a:r>
              <a:rPr lang="en-US" altLang="ko-KR" dirty="0"/>
              <a:t>』</a:t>
            </a:r>
            <a:r>
              <a:rPr lang="ko-KR" altLang="en-US" dirty="0"/>
              <a:t>는 </a:t>
            </a:r>
            <a:r>
              <a:rPr lang="ko-KR" altLang="en-US" dirty="0" err="1"/>
              <a:t>퍼셉트론의</a:t>
            </a:r>
            <a:r>
              <a:rPr lang="ko-KR" altLang="en-US" dirty="0"/>
              <a:t> 한계를 수학적으로 입증</a:t>
            </a:r>
            <a:endParaRPr lang="en-US" altLang="ko-KR" dirty="0"/>
          </a:p>
          <a:p>
            <a:pPr lvl="2"/>
            <a:r>
              <a:rPr lang="ko-KR" altLang="en-US" dirty="0" err="1"/>
              <a:t>퍼셉트론은</a:t>
            </a:r>
            <a:r>
              <a:rPr lang="ko-KR" altLang="en-US" dirty="0"/>
              <a:t> 선형분류기에 불과하여 </a:t>
            </a:r>
            <a:r>
              <a:rPr lang="en-US" altLang="ko-KR" dirty="0"/>
              <a:t>XOR </a:t>
            </a:r>
            <a:r>
              <a:rPr lang="ko-KR" altLang="en-US" dirty="0"/>
              <a:t>문제조차 해결 못함</a:t>
            </a:r>
            <a:endParaRPr lang="en-US" altLang="ko-KR" dirty="0"/>
          </a:p>
          <a:p>
            <a:pPr lvl="1"/>
            <a:r>
              <a:rPr lang="ko-KR" altLang="en-US" dirty="0"/>
              <a:t>신경망 연구 퇴조</a:t>
            </a:r>
            <a:endParaRPr lang="en-US" altLang="ko-KR" dirty="0"/>
          </a:p>
          <a:p>
            <a:pPr lvl="1"/>
            <a:r>
              <a:rPr lang="en-US" altLang="ko-KR" dirty="0"/>
              <a:t>1986</a:t>
            </a:r>
            <a:r>
              <a:rPr lang="ko-KR" altLang="en-US" dirty="0"/>
              <a:t>년 </a:t>
            </a:r>
            <a:r>
              <a:rPr lang="ko-KR" altLang="en-US" dirty="0" err="1"/>
              <a:t>루멜하트의</a:t>
            </a:r>
            <a:r>
              <a:rPr lang="ko-KR" altLang="en-US" dirty="0"/>
              <a:t> 저서 </a:t>
            </a:r>
            <a:r>
              <a:rPr lang="en-US" altLang="ko-KR" dirty="0"/>
              <a:t>『Parallel Distributed Processing』</a:t>
            </a:r>
            <a:r>
              <a:rPr lang="ko-KR" altLang="en-US" dirty="0"/>
              <a:t>은 </a:t>
            </a:r>
            <a:r>
              <a:rPr lang="ko-KR" altLang="en-US" dirty="0">
                <a:solidFill>
                  <a:srgbClr val="0000FF"/>
                </a:solidFill>
              </a:rPr>
              <a:t>다층 </a:t>
            </a:r>
            <a:r>
              <a:rPr lang="ko-KR" altLang="en-US" dirty="0" err="1">
                <a:solidFill>
                  <a:srgbClr val="0000FF"/>
                </a:solidFill>
              </a:rPr>
              <a:t>퍼셉트론</a:t>
            </a:r>
            <a:r>
              <a:rPr lang="ko-KR" altLang="en-US" dirty="0">
                <a:solidFill>
                  <a:srgbClr val="0000FF"/>
                </a:solidFill>
              </a:rPr>
              <a:t> </a:t>
            </a:r>
            <a:r>
              <a:rPr lang="ko-KR" altLang="en-US" dirty="0"/>
              <a:t>제안 </a:t>
            </a:r>
            <a:r>
              <a:rPr lang="en-US" altLang="ko-KR" dirty="0">
                <a:sym typeface="Wingdings" pitchFamily="2" charset="2"/>
              </a:rPr>
              <a:t> 3.3~3.4</a:t>
            </a:r>
            <a:r>
              <a:rPr lang="ko-KR" altLang="en-US" dirty="0">
                <a:sym typeface="Wingdings" pitchFamily="2" charset="2"/>
              </a:rPr>
              <a:t>절에서 자세히 다룸</a:t>
            </a:r>
            <a:endParaRPr lang="en-US" altLang="ko-KR" dirty="0">
              <a:sym typeface="Wingdings" pitchFamily="2" charset="2"/>
            </a:endParaRPr>
          </a:p>
          <a:p>
            <a:pPr lvl="1"/>
            <a:r>
              <a:rPr lang="ko-KR" altLang="en-US" dirty="0">
                <a:sym typeface="Wingdings" pitchFamily="2" charset="2"/>
              </a:rPr>
              <a:t>신경망 연구 부활</a:t>
            </a:r>
            <a:endParaRPr lang="en-US" altLang="ko-KR" dirty="0">
              <a:sym typeface="Wingdings" pitchFamily="2" charset="2"/>
            </a:endParaRPr>
          </a:p>
          <a:p>
            <a:pPr lvl="1"/>
            <a:r>
              <a:rPr lang="en-US" altLang="ko-KR" dirty="0">
                <a:sym typeface="Wingdings" pitchFamily="2" charset="2"/>
              </a:rPr>
              <a:t>1990</a:t>
            </a:r>
            <a:r>
              <a:rPr lang="ko-KR" altLang="en-US" dirty="0">
                <a:sym typeface="Wingdings" pitchFamily="2" charset="2"/>
              </a:rPr>
              <a:t>년대 </a:t>
            </a:r>
            <a:r>
              <a:rPr lang="en-US" altLang="ko-KR" dirty="0">
                <a:sym typeface="Wingdings" pitchFamily="2" charset="2"/>
              </a:rPr>
              <a:t>SVM(11</a:t>
            </a:r>
            <a:r>
              <a:rPr lang="ko-KR" altLang="en-US" dirty="0">
                <a:sym typeface="Wingdings" pitchFamily="2" charset="2"/>
              </a:rPr>
              <a:t>장의 주제</a:t>
            </a:r>
            <a:r>
              <a:rPr lang="en-US" altLang="ko-KR" dirty="0">
                <a:sym typeface="Wingdings" pitchFamily="2" charset="2"/>
              </a:rPr>
              <a:t>)</a:t>
            </a:r>
            <a:r>
              <a:rPr lang="ko-KR" altLang="en-US" dirty="0">
                <a:sym typeface="Wingdings" pitchFamily="2" charset="2"/>
              </a:rPr>
              <a:t>에 밀리는 형국</a:t>
            </a:r>
            <a:endParaRPr lang="en-US" altLang="ko-KR" dirty="0">
              <a:sym typeface="Wingdings" pitchFamily="2" charset="2"/>
            </a:endParaRPr>
          </a:p>
          <a:p>
            <a:pPr lvl="1"/>
            <a:r>
              <a:rPr lang="en-US" altLang="ko-KR" dirty="0">
                <a:sym typeface="Wingdings" pitchFamily="2" charset="2"/>
              </a:rPr>
              <a:t>2000</a:t>
            </a:r>
            <a:r>
              <a:rPr lang="ko-KR" altLang="en-US" dirty="0">
                <a:sym typeface="Wingdings" pitchFamily="2" charset="2"/>
              </a:rPr>
              <a:t>년대 </a:t>
            </a:r>
            <a:r>
              <a:rPr lang="ko-KR" altLang="en-US" dirty="0" err="1">
                <a:solidFill>
                  <a:srgbClr val="0000FF"/>
                </a:solidFill>
                <a:sym typeface="Wingdings" pitchFamily="2" charset="2"/>
              </a:rPr>
              <a:t>딥러닝</a:t>
            </a:r>
            <a:r>
              <a:rPr lang="ko-KR" altLang="en-US" dirty="0" err="1">
                <a:sym typeface="Wingdings" pitchFamily="2" charset="2"/>
              </a:rPr>
              <a:t>이</a:t>
            </a:r>
            <a:r>
              <a:rPr lang="ko-KR" altLang="en-US" dirty="0">
                <a:sym typeface="Wingdings" pitchFamily="2" charset="2"/>
              </a:rPr>
              <a:t> 실현되어 신경망이 기계 학습의 주류 기술로 자리매김</a:t>
            </a:r>
            <a:r>
              <a:rPr lang="ko-KR" altLang="en-US" dirty="0"/>
              <a:t> </a:t>
            </a:r>
            <a:endParaRPr lang="en-US" altLang="ko-KR" dirty="0"/>
          </a:p>
          <a:p>
            <a:pPr lvl="1"/>
            <a:r>
              <a:rPr lang="ko-KR" altLang="en-US" dirty="0"/>
              <a:t>보다 상세한 신경망 역사는 </a:t>
            </a:r>
            <a:r>
              <a:rPr lang="en-US" altLang="ko-KR" dirty="0"/>
              <a:t>[Kurenkov2015] </a:t>
            </a:r>
            <a:r>
              <a:rPr lang="ko-KR" altLang="en-US" dirty="0"/>
              <a:t>참조</a:t>
            </a: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4422522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3.1.3 </a:t>
            </a:r>
            <a:r>
              <a:rPr lang="ko-KR" altLang="en-US" dirty="0"/>
              <a:t>신경망의 종류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dirty="0"/>
              <a:t>신경망에는 아주 다양한 모델이 존재함</a:t>
            </a:r>
            <a:endParaRPr lang="en-US" altLang="ko-KR" dirty="0"/>
          </a:p>
          <a:p>
            <a:pPr lvl="1"/>
            <a:r>
              <a:rPr lang="ko-KR" altLang="en-US" dirty="0"/>
              <a:t>전방 신경망과 순환 신경망</a:t>
            </a:r>
            <a:endParaRPr lang="en-US" altLang="ko-KR" dirty="0"/>
          </a:p>
          <a:p>
            <a:pPr lvl="1"/>
            <a:r>
              <a:rPr lang="ko-KR" altLang="en-US" dirty="0"/>
              <a:t>얕은 신경망과 깊은 신경망</a:t>
            </a:r>
            <a:endParaRPr lang="en-US" altLang="ko-KR" dirty="0">
              <a:sym typeface="Wingdings" pitchFamily="2" charset="2"/>
            </a:endParaRPr>
          </a:p>
          <a:p>
            <a:pPr lvl="1"/>
            <a:r>
              <a:rPr lang="ko-KR" altLang="en-US" dirty="0">
                <a:sym typeface="Wingdings" pitchFamily="2" charset="2"/>
              </a:rPr>
              <a:t>결정론 신경망과 </a:t>
            </a:r>
            <a:r>
              <a:rPr lang="ko-KR" altLang="en-US" dirty="0" err="1">
                <a:sym typeface="Wingdings" pitchFamily="2" charset="2"/>
              </a:rPr>
              <a:t>스토캐스틱</a:t>
            </a:r>
            <a:r>
              <a:rPr lang="ko-KR" altLang="en-US" dirty="0">
                <a:sym typeface="Wingdings" pitchFamily="2" charset="2"/>
              </a:rPr>
              <a:t> 신경망</a:t>
            </a:r>
            <a:endParaRPr lang="en-US" altLang="ko-KR" dirty="0">
              <a:sym typeface="Wingdings" pitchFamily="2" charset="2"/>
            </a:endParaRPr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endParaRPr lang="en-US" altLang="ko-KR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470837"/>
            <a:ext cx="5931602" cy="3384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730817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3.2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퍼셉트론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3.2.1 </a:t>
            </a:r>
            <a:r>
              <a:rPr lang="ko-KR" altLang="en-US" dirty="0"/>
              <a:t>구조</a:t>
            </a:r>
            <a:endParaRPr lang="en-US" altLang="ko-KR" dirty="0"/>
          </a:p>
          <a:p>
            <a:r>
              <a:rPr lang="en-US" altLang="ko-KR" dirty="0"/>
              <a:t>3.2.2 </a:t>
            </a:r>
            <a:r>
              <a:rPr lang="ko-KR" altLang="en-US" dirty="0"/>
              <a:t>동작</a:t>
            </a:r>
            <a:endParaRPr lang="en-US" altLang="ko-KR" dirty="0"/>
          </a:p>
          <a:p>
            <a:r>
              <a:rPr lang="en-US" altLang="ko-KR" dirty="0"/>
              <a:t>3.2.3 </a:t>
            </a:r>
            <a:r>
              <a:rPr lang="ko-KR" altLang="en-US" dirty="0"/>
              <a:t>학습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퍼셉트론은</a:t>
            </a:r>
            <a:r>
              <a:rPr lang="ko-KR" altLang="en-US" dirty="0"/>
              <a:t> </a:t>
            </a:r>
            <a:r>
              <a:rPr lang="ko-KR" altLang="en-US" dirty="0" err="1"/>
              <a:t>노드</a:t>
            </a:r>
            <a:r>
              <a:rPr lang="en-US" altLang="ko-KR" dirty="0"/>
              <a:t>, </a:t>
            </a:r>
            <a:r>
              <a:rPr lang="ko-KR" altLang="en-US" dirty="0"/>
              <a:t>가중치</a:t>
            </a:r>
            <a:r>
              <a:rPr lang="en-US" altLang="ko-KR" dirty="0"/>
              <a:t>, </a:t>
            </a:r>
            <a:r>
              <a:rPr lang="ko-KR" altLang="en-US" dirty="0"/>
              <a:t>층과 같은 새로운 개념을 도입하고</a:t>
            </a:r>
            <a:r>
              <a:rPr lang="en-US" altLang="ko-KR" dirty="0"/>
              <a:t> </a:t>
            </a:r>
            <a:r>
              <a:rPr lang="ko-KR" altLang="en-US" dirty="0"/>
              <a:t>학습 알고리즘을 창안함</a:t>
            </a:r>
            <a:endParaRPr lang="en-US" altLang="ko-KR" dirty="0"/>
          </a:p>
          <a:p>
            <a:r>
              <a:rPr lang="ko-KR" altLang="en-US" dirty="0" err="1"/>
              <a:t>퍼셉트론은</a:t>
            </a:r>
            <a:r>
              <a:rPr lang="ko-KR" altLang="en-US" dirty="0"/>
              <a:t> 원시적 신경망이지만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딥러닝을</a:t>
            </a:r>
            <a:r>
              <a:rPr lang="ko-KR" altLang="en-US" dirty="0"/>
              <a:t> 포함한 현대 신경망은 </a:t>
            </a:r>
            <a:r>
              <a:rPr lang="ko-KR" altLang="en-US" dirty="0" err="1"/>
              <a:t>퍼셉트론을</a:t>
            </a:r>
            <a:r>
              <a:rPr lang="ko-KR" altLang="en-US" dirty="0"/>
              <a:t> 병렬과 순차 구조로 결합하여</a:t>
            </a:r>
            <a:r>
              <a:rPr lang="en-US" altLang="ko-KR" dirty="0"/>
              <a:t> </a:t>
            </a:r>
            <a:r>
              <a:rPr lang="ko-KR" altLang="en-US" dirty="0" err="1"/>
              <a:t>만듬</a:t>
            </a:r>
            <a:r>
              <a:rPr lang="ko-KR" altLang="en-US" dirty="0"/>
              <a:t> </a:t>
            </a:r>
            <a:r>
              <a:rPr lang="en-US" altLang="ko-KR" dirty="0">
                <a:sym typeface="Wingdings" pitchFamily="2" charset="2"/>
              </a:rPr>
              <a:t> </a:t>
            </a:r>
            <a:r>
              <a:rPr lang="ko-KR" altLang="en-US" dirty="0">
                <a:sym typeface="Wingdings" pitchFamily="2" charset="2"/>
              </a:rPr>
              <a:t>현대 신경망의 중요한 구성 요소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1676890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3.2.1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구조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/>
            <p:txBody>
              <a:bodyPr/>
              <a:lstStyle/>
              <a:p>
                <a:r>
                  <a:rPr lang="ko-KR" altLang="en-US" dirty="0"/>
                  <a:t>퍼셉트론의 구조</a:t>
                </a:r>
                <a:endParaRPr lang="en-US" altLang="ko-KR" dirty="0"/>
              </a:p>
              <a:p>
                <a:pPr lvl="1"/>
                <a:r>
                  <a:rPr lang="ko-KR" altLang="en-US" dirty="0" err="1"/>
                  <a:t>입력층과</a:t>
                </a:r>
                <a:r>
                  <a:rPr lang="ko-KR" altLang="en-US" dirty="0"/>
                  <a:t> </a:t>
                </a:r>
                <a:r>
                  <a:rPr lang="ko-KR" altLang="en-US" dirty="0" err="1"/>
                  <a:t>출력층을</a:t>
                </a:r>
                <a:r>
                  <a:rPr lang="ko-KR" altLang="en-US" dirty="0"/>
                  <a:t> 가짐</a:t>
                </a:r>
                <a:endParaRPr lang="en-US" altLang="ko-KR" dirty="0"/>
              </a:p>
              <a:p>
                <a:pPr lvl="2"/>
                <a:r>
                  <a:rPr lang="ko-KR" altLang="en-US" dirty="0" err="1"/>
                  <a:t>입력층은</a:t>
                </a:r>
                <a:r>
                  <a:rPr lang="ko-KR" altLang="en-US" dirty="0"/>
                  <a:t> 연산을 하지 않으므로 </a:t>
                </a:r>
                <a:r>
                  <a:rPr lang="ko-KR" altLang="en-US" dirty="0" err="1"/>
                  <a:t>퍼셉트론은</a:t>
                </a:r>
                <a:r>
                  <a:rPr lang="ko-KR" altLang="en-US" dirty="0"/>
                  <a:t> 단일 층 구조라고 간주</a:t>
                </a:r>
                <a:endParaRPr lang="en-US" altLang="ko-KR" dirty="0"/>
              </a:p>
              <a:p>
                <a:pPr lvl="1"/>
                <a:r>
                  <a:rPr lang="ko-KR" altLang="en-US" dirty="0" err="1"/>
                  <a:t>입력층의</a:t>
                </a:r>
                <a:r>
                  <a:rPr lang="ko-KR" altLang="en-US" dirty="0"/>
                  <a:t> </a:t>
                </a:r>
                <a:r>
                  <a:rPr lang="en-US" altLang="ko-KR" i="1" dirty="0">
                    <a:latin typeface="Times New Roman" pitchFamily="18" charset="0"/>
                    <a:cs typeface="Times New Roman" pitchFamily="18" charset="0"/>
                  </a:rPr>
                  <a:t>i</a:t>
                </a:r>
                <a:r>
                  <a:rPr lang="ko-KR" altLang="en-US" dirty="0"/>
                  <a:t>번째 </a:t>
                </a:r>
                <a:r>
                  <a:rPr lang="ko-KR" altLang="en-US" dirty="0" err="1"/>
                  <a:t>노드는</a:t>
                </a:r>
                <a:r>
                  <a:rPr lang="ko-KR" altLang="en-US" dirty="0"/>
                  <a:t> 특징 벡터 </a:t>
                </a:r>
                <a14:m>
                  <m:oMath xmlns:m="http://schemas.openxmlformats.org/officeDocument/2006/math">
                    <m:r>
                      <a:rPr lang="en-US" altLang="ko-KR" b="1" i="0" dirty="0" smtClean="0">
                        <a:latin typeface="Cambria Math"/>
                      </a:rPr>
                      <m:t>𝐱</m:t>
                    </m:r>
                    <m:r>
                      <a:rPr lang="en-US" altLang="ko-KR" b="0" i="0" dirty="0" smtClean="0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ko-KR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 dirty="0">
                                    <a:latin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ko-KR" i="1" dirty="0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ko-KR" i="1" dirty="0">
                                <a:latin typeface="Cambria Math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ko-KR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 dirty="0">
                                    <a:latin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ko-KR" i="1" dirty="0">
                                    <a:latin typeface="Cambria Math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ko-KR" i="1" dirty="0">
                                <a:latin typeface="Cambria Math"/>
                              </a:rPr>
                              <m:t>,⋯,</m:t>
                            </m:r>
                            <m:sSub>
                              <m:sSubPr>
                                <m:ctrlPr>
                                  <a:rPr lang="en-US" altLang="ko-KR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 dirty="0">
                                    <a:latin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ko-KR" i="1" dirty="0">
                                    <a:latin typeface="Cambria Math"/>
                                  </a:rPr>
                                  <m:t>𝑑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m:rPr>
                            <m:sty m:val="p"/>
                          </m:rPr>
                          <a:rPr lang="en-US" altLang="ko-KR" b="0" i="0" dirty="0" smtClean="0">
                            <a:latin typeface="Cambria Math"/>
                          </a:rPr>
                          <m:t>T</m:t>
                        </m:r>
                      </m:sup>
                    </m:sSup>
                  </m:oMath>
                </a14:m>
                <a:r>
                  <a:rPr lang="ko-KR" altLang="en-US" dirty="0"/>
                  <a:t>의 요소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dirty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altLang="ko-KR" b="0" i="1" dirty="0" smtClean="0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ko-KR" altLang="en-US" dirty="0"/>
                  <a:t>를 담당</a:t>
                </a:r>
                <a:endParaRPr lang="en-US" altLang="ko-KR" dirty="0"/>
              </a:p>
              <a:p>
                <a:pPr lvl="1"/>
                <a:r>
                  <a:rPr lang="ko-KR" altLang="en-US" dirty="0"/>
                  <a:t>항상 </a:t>
                </a:r>
                <a:r>
                  <a:rPr lang="en-US" altLang="ko-KR" dirty="0"/>
                  <a:t>1</a:t>
                </a:r>
                <a:r>
                  <a:rPr lang="ko-KR" altLang="en-US" dirty="0"/>
                  <a:t>이 입력되는 바이어스 </a:t>
                </a:r>
                <a:r>
                  <a:rPr lang="ko-KR" altLang="en-US" dirty="0" err="1"/>
                  <a:t>노드</a:t>
                </a:r>
                <a:endParaRPr lang="en-US" altLang="ko-KR" dirty="0"/>
              </a:p>
              <a:p>
                <a:pPr lvl="1"/>
                <a:r>
                  <a:rPr lang="ko-KR" altLang="en-US" dirty="0" err="1"/>
                  <a:t>출력층은</a:t>
                </a:r>
                <a:r>
                  <a:rPr lang="ko-KR" altLang="en-US" dirty="0"/>
                  <a:t> 한 개의 </a:t>
                </a:r>
                <a:r>
                  <a:rPr lang="ko-KR" altLang="en-US" dirty="0" err="1"/>
                  <a:t>노드</a:t>
                </a:r>
                <a:endParaRPr lang="en-US" altLang="ko-KR" dirty="0"/>
              </a:p>
              <a:p>
                <a:pPr lvl="1"/>
                <a:r>
                  <a:rPr lang="en-US" altLang="ko-KR" i="1" dirty="0">
                    <a:latin typeface="Times New Roman" pitchFamily="18" charset="0"/>
                    <a:cs typeface="Times New Roman" pitchFamily="18" charset="0"/>
                  </a:rPr>
                  <a:t>i</a:t>
                </a:r>
                <a:r>
                  <a:rPr lang="ko-KR" altLang="en-US" dirty="0"/>
                  <a:t>번째 입력</a:t>
                </a:r>
                <a:r>
                  <a:rPr lang="en-US" altLang="ko-KR" dirty="0"/>
                  <a:t> </a:t>
                </a:r>
                <a:r>
                  <a:rPr lang="ko-KR" altLang="en-US" dirty="0" err="1"/>
                  <a:t>노드와</a:t>
                </a:r>
                <a:r>
                  <a:rPr lang="ko-KR" altLang="en-US" dirty="0"/>
                  <a:t> 출력 </a:t>
                </a:r>
                <a:r>
                  <a:rPr lang="ko-KR" altLang="en-US" dirty="0" err="1"/>
                  <a:t>노드를</a:t>
                </a:r>
                <a:r>
                  <a:rPr lang="ko-KR" altLang="en-US" dirty="0"/>
                  <a:t> 연결하는 에지는 가중치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dirty="0" smtClean="0"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en-US" altLang="ko-KR" i="1" dirty="0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ko-KR" altLang="en-US" dirty="0"/>
                  <a:t>를 가짐</a:t>
                </a:r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blipFill rotWithShape="1">
                <a:blip r:embed="rId2"/>
                <a:stretch>
                  <a:fillRect l="-5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228" y="3475541"/>
            <a:ext cx="7255148" cy="29777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71722984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vert="horz" lIns="91440" tIns="45720" rIns="91440" bIns="45720" rtlCol="0" anchor="ctr">
        <a:normAutofit/>
      </a:bodyPr>
      <a:lstStyle>
        <a:defPPr>
          <a:defRPr sz="36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3564</TotalTime>
  <Words>1906</Words>
  <Application>Microsoft Office PowerPoint</Application>
  <PresentationFormat>화면 슬라이드 쇼(4:3)</PresentationFormat>
  <Paragraphs>614</Paragraphs>
  <Slides>52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52</vt:i4>
      </vt:variant>
    </vt:vector>
  </HeadingPairs>
  <TitlesOfParts>
    <vt:vector size="61" baseType="lpstr">
      <vt:lpstr>Cambria Math</vt:lpstr>
      <vt:lpstr>HY견고딕</vt:lpstr>
      <vt:lpstr>Arial</vt:lpstr>
      <vt:lpstr>나눔손글씨 펜</vt:lpstr>
      <vt:lpstr>아리따M</vt:lpstr>
      <vt:lpstr>맑은 고딕</vt:lpstr>
      <vt:lpstr>Wingdings</vt:lpstr>
      <vt:lpstr>Times New Roman</vt:lpstr>
      <vt:lpstr>1_Office 테마</vt:lpstr>
      <vt:lpstr>3장. 다층 퍼셉트론</vt:lpstr>
      <vt:lpstr>PREVIEW</vt:lpstr>
      <vt:lpstr>PowerPoint 프레젠테이션</vt:lpstr>
      <vt:lpstr>3.1 신경망 기초</vt:lpstr>
      <vt:lpstr>3.1.1 인공신경망과 생물신경망</vt:lpstr>
      <vt:lpstr>3.1.2 신경망의 간략한 역사</vt:lpstr>
      <vt:lpstr>3.1.3 신경망의 종류</vt:lpstr>
      <vt:lpstr>3.2 퍼셉트론</vt:lpstr>
      <vt:lpstr>3.2.1 구조</vt:lpstr>
      <vt:lpstr>3.2.2 동작</vt:lpstr>
      <vt:lpstr>3.2.2 동작</vt:lpstr>
      <vt:lpstr>3.2.2 동작</vt:lpstr>
      <vt:lpstr>3.2.2 동작</vt:lpstr>
      <vt:lpstr>3.2.3 학습</vt:lpstr>
      <vt:lpstr>3.2.3 학습</vt:lpstr>
      <vt:lpstr>3.2.3 학습</vt:lpstr>
      <vt:lpstr>3.2.3 학습</vt:lpstr>
      <vt:lpstr>3.2.3 학습</vt:lpstr>
      <vt:lpstr>3.2.3 학습</vt:lpstr>
      <vt:lpstr>3.3 다층 퍼셉트론</vt:lpstr>
      <vt:lpstr>3.3 다층 퍼셉트론</vt:lpstr>
      <vt:lpstr>3.3 다층 퍼셉트론</vt:lpstr>
      <vt:lpstr>3.3.1 특징 공간 변환</vt:lpstr>
      <vt:lpstr>3.3.1 특징 공간 변환</vt:lpstr>
      <vt:lpstr>3.3.1 특징 공간 변환</vt:lpstr>
      <vt:lpstr>3.3.1 특징 공간 변환</vt:lpstr>
      <vt:lpstr>3.3.2 활성함수</vt:lpstr>
      <vt:lpstr>3.3.2 활성함수</vt:lpstr>
      <vt:lpstr>3.3.3 구조</vt:lpstr>
      <vt:lpstr>3.3.3 구조</vt:lpstr>
      <vt:lpstr>3.3.4 동작</vt:lpstr>
      <vt:lpstr>3.3.4 동작</vt:lpstr>
      <vt:lpstr>3.3.4 동작</vt:lpstr>
      <vt:lpstr>3.4 오류 역전파 알고리즘</vt:lpstr>
      <vt:lpstr>3.4.1 목적함수의 정의</vt:lpstr>
      <vt:lpstr>3.4.1 목적함수의 정의</vt:lpstr>
      <vt:lpstr>3.4.2 오류 역전파 알고리즘의 설계</vt:lpstr>
      <vt:lpstr>3.4.2 오류 역전파 알고리즘의 설계</vt:lpstr>
      <vt:lpstr>3.4.2 오류 역전파 알고리즘의 설계</vt:lpstr>
      <vt:lpstr>3.4.2 오류 역전파 알고리즘의 설계</vt:lpstr>
      <vt:lpstr>3.4.2 오류 역전파 알고리즘의 설계</vt:lpstr>
      <vt:lpstr>3.4.3 오류 역전파를 이용한 학습 알고리즘</vt:lpstr>
      <vt:lpstr>3.4.3 오류 역전파를 이용한 학습 알고리즘</vt:lpstr>
      <vt:lpstr>3.4.3 오류 역전파를 이용한 학습 알고리즘</vt:lpstr>
      <vt:lpstr>3.5 미니배치 스토캐스틱 경사 하강법</vt:lpstr>
      <vt:lpstr>3.5 미니배치 스토캐스틱 경사 하강법</vt:lpstr>
      <vt:lpstr>3.6 다층 퍼셉트론에 의한 인식</vt:lpstr>
      <vt:lpstr>3.7 다층 퍼셉트론의 특성</vt:lpstr>
      <vt:lpstr>3.7.1 오류 역전파 알고리즘의 빠른 속도</vt:lpstr>
      <vt:lpstr>3.7.2 모든 함수를 정확하게 근사할 수 있는 능력</vt:lpstr>
      <vt:lpstr>3.7.3 성능 향상을 위한 휴리스틱의 중요성</vt:lpstr>
      <vt:lpstr>3.7.3 성능 향상을 위한 휴리스틱의 중요성</vt:lpstr>
    </vt:vector>
  </TitlesOfParts>
  <Company>R&amp;D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오일석</dc:creator>
  <cp:lastModifiedBy>이준용</cp:lastModifiedBy>
  <cp:revision>322</cp:revision>
  <dcterms:created xsi:type="dcterms:W3CDTF">2006-10-05T04:04:58Z</dcterms:created>
  <dcterms:modified xsi:type="dcterms:W3CDTF">2023-09-04T08:35:49Z</dcterms:modified>
</cp:coreProperties>
</file>